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4169" r:id="rId1"/>
  </p:sldMasterIdLst>
  <p:notesMasterIdLst>
    <p:notesMasterId r:id="rId9"/>
  </p:notesMasterIdLst>
  <p:handoutMasterIdLst>
    <p:handoutMasterId r:id="rId10"/>
  </p:handoutMasterIdLst>
  <p:sldIdLst>
    <p:sldId id="7637" r:id="rId2"/>
    <p:sldId id="8147" r:id="rId3"/>
    <p:sldId id="8148" r:id="rId4"/>
    <p:sldId id="8149" r:id="rId5"/>
    <p:sldId id="8150" r:id="rId6"/>
    <p:sldId id="8119" r:id="rId7"/>
    <p:sldId id="5997" r:id="rId8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italic r:id="rId26"/>
    </p:embeddedFont>
    <p:embeddedFont>
      <p:font typeface="Open Sans Semibold" panose="020B0604020202020204" charset="0"/>
      <p:bold r:id="rId27"/>
      <p:boldItalic r:id="rId28"/>
    </p:embeddedFont>
  </p:embeddedFontLst>
  <p:custDataLst>
    <p:tags r:id="rId2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7" pos="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5A4"/>
    <a:srgbClr val="4F5248"/>
    <a:srgbClr val="262626"/>
    <a:srgbClr val="ED375C"/>
    <a:srgbClr val="007033"/>
    <a:srgbClr val="005272"/>
    <a:srgbClr val="F89825"/>
    <a:srgbClr val="56CEFF"/>
    <a:srgbClr val="005273"/>
    <a:srgbClr val="00A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C43DB-FA7B-4590-ABA5-56305725FB2B}" v="2" dt="2018-06-30T16:48:28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1" autoAdjust="0"/>
    <p:restoredTop sz="95902" autoAdjust="0"/>
  </p:normalViewPr>
  <p:slideViewPr>
    <p:cSldViewPr>
      <p:cViewPr varScale="1">
        <p:scale>
          <a:sx n="105" d="100"/>
          <a:sy n="105" d="100"/>
        </p:scale>
        <p:origin x="930" y="102"/>
      </p:cViewPr>
      <p:guideLst>
        <p:guide orient="horz" pos="799"/>
        <p:guide orient="horz" pos="11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242"/>
    </p:cViewPr>
  </p:sorterViewPr>
  <p:notesViewPr>
    <p:cSldViewPr>
      <p:cViewPr varScale="1">
        <p:scale>
          <a:sx n="60" d="100"/>
          <a:sy n="60" d="100"/>
        </p:scale>
        <p:origin x="-33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>
              <a:defRPr sz="1200"/>
            </a:lvl1pPr>
          </a:lstStyle>
          <a:p>
            <a:fld id="{456C6123-F384-4A8C-8B7B-A93B68E2E8D6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>
              <a:defRPr sz="1200"/>
            </a:lvl1pPr>
          </a:lstStyle>
          <a:p>
            <a:r>
              <a:rPr lang="de-DE" dirty="0"/>
              <a:t>copyright talkabout communications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>
              <a:defRPr sz="1200"/>
            </a:lvl1pPr>
          </a:lstStyle>
          <a:p>
            <a:fld id="{3C943C85-F2A6-4484-935D-104E8179A5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0731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9C5CD-6758-4F36-A91B-B6C0B1F5F232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7" tIns="45633" rIns="91267" bIns="4563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7" tIns="45633" rIns="91267" bIns="45633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E4B21A-9DE0-4203-BD2F-7B899ECB1A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80936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887230-58C0-4E04-B05D-B70A4EAFE952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5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F9929B-20DA-40A1-9014-FBCFECAAB93E}" type="datetime1">
              <a:rPr lang="de-DE" smtClean="0"/>
              <a:t>30.06.2018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copyright talkabout communications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63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4531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0" y="5301209"/>
            <a:ext cx="3310650" cy="369332"/>
          </a:xfr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92075" lvl="0" indent="0" eaLnBrk="1" hangingPunct="1"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4691003"/>
            <a:ext cx="993349" cy="565146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36000" rIns="9144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de-DE" sz="3200" b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92075" lvl="0" indent="0" eaLnBrk="1" hangingPunct="1">
              <a:spcBef>
                <a:spcPct val="0"/>
              </a:spcBef>
              <a:buNone/>
            </a:pPr>
            <a:r>
              <a:rPr lang="de-DE" dirty="0"/>
              <a:t>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" y="3923763"/>
            <a:ext cx="1353256" cy="738664"/>
          </a:xfrm>
          <a:gradFill flip="none" rotWithShape="1">
            <a:gsLst>
              <a:gs pos="0">
                <a:srgbClr val="79D9FF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92075" indent="0">
              <a:buNone/>
              <a:defRPr lang="de-DE" sz="4200" b="0" dirty="0" smtClean="0">
                <a:solidFill>
                  <a:schemeClr val="bg1"/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Titel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ED365B"/>
                </a:solidFill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7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FEF723C-30FC-40E4-974C-9AA7FC13E873}"/>
              </a:ext>
            </a:extLst>
          </p:cNvPr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156F97-FFF9-4F63-8D0D-36FC1C9C7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CBE7F5-43F1-40D1-AAD9-8195220A7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5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88A888B6-F449-4D1E-BBC1-4055D407E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6279"/>
            <a:ext cx="12192000" cy="5630199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87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05D5C18-8848-4E44-9C51-1BA4CA260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23900"/>
            <a:ext cx="12192000" cy="562292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51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50006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928813"/>
            <a:ext cx="109728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59194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280576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7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567608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5E13C5-CF51-4DDC-A568-EA31EF6B4D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45116"/>
            <a:ext cx="12192000" cy="1268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EBAFA0-06DB-4753-9277-AC0027A886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323" y="6552211"/>
            <a:ext cx="1122770" cy="2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58" r:id="rId2"/>
    <p:sldLayoutId id="2147484255" r:id="rId3"/>
    <p:sldLayoutId id="2147484254" r:id="rId4"/>
    <p:sldLayoutId id="2147484221" r:id="rId5"/>
    <p:sldLayoutId id="2147484257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mpler.com/sign-u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Ein Bild, das Person, drinnen, Tisch, Computer enthält.&#10;&#10;Mit sehr hoher Zuverlässigkeit generierte Beschreibung">
            <a:extLst>
              <a:ext uri="{FF2B5EF4-FFF2-40B4-BE49-F238E27FC236}">
                <a16:creationId xmlns:a16="http://schemas.microsoft.com/office/drawing/2014/main" id="{AD1F0A8E-7B91-402C-8484-05479B27C7F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F9D2493-CB05-4F62-87F0-BA4B32E280A6}" type="datetime2">
              <a:rPr lang="de-DE" smtClean="0"/>
              <a:pPr/>
              <a:t>Samstag, 30. Juni 2018</a:t>
            </a:fld>
            <a:endParaRPr lang="en-CA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738282" y="214290"/>
            <a:ext cx="8715436" cy="40719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4730CE9-7909-4688-A1AC-C288BE3432E0}"/>
              </a:ext>
            </a:extLst>
          </p:cNvPr>
          <p:cNvSpPr/>
          <p:nvPr/>
        </p:nvSpPr>
        <p:spPr>
          <a:xfrm>
            <a:off x="0" y="4437113"/>
            <a:ext cx="8904312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none">
            <a:noAutofit/>
          </a:bodyPr>
          <a:lstStyle/>
          <a:p>
            <a:pPr marL="182563"/>
            <a:r>
              <a:rPr lang="de-DE" sz="3600" b="1" dirty="0">
                <a:solidFill>
                  <a:schemeClr val="tx2"/>
                </a:solidFill>
                <a:latin typeface="+mj-lt"/>
              </a:rPr>
              <a:t>Substanz, Inszenierung und Distribution</a:t>
            </a:r>
            <a:endParaRPr lang="en-CA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F59BA6E-9406-4654-88C1-DF7F660B0219}"/>
              </a:ext>
            </a:extLst>
          </p:cNvPr>
          <p:cNvSpPr txBox="1"/>
          <p:nvPr/>
        </p:nvSpPr>
        <p:spPr>
          <a:xfrm>
            <a:off x="-12488" y="5212494"/>
            <a:ext cx="6756560" cy="461665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182563">
              <a:spcBef>
                <a:spcPts val="600"/>
              </a:spcBef>
            </a:pPr>
            <a:r>
              <a:rPr lang="de-DE" sz="2400" dirty="0">
                <a:solidFill>
                  <a:schemeClr val="bg1"/>
                </a:solidFill>
                <a:latin typeface="+mj-lt"/>
              </a:rPr>
              <a:t>Die drei Kernelemente von Content Marketing</a:t>
            </a:r>
          </a:p>
        </p:txBody>
      </p:sp>
      <p:sp>
        <p:nvSpPr>
          <p:cNvPr id="3" name="Rechteck 2"/>
          <p:cNvSpPr/>
          <p:nvPr/>
        </p:nvSpPr>
        <p:spPr>
          <a:xfrm>
            <a:off x="-741" y="5753693"/>
            <a:ext cx="2280317" cy="307777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09550">
              <a:spcBef>
                <a:spcPts val="600"/>
              </a:spcBef>
            </a:pPr>
            <a:r>
              <a:rPr lang="en-CA" sz="1400" dirty="0">
                <a:solidFill>
                  <a:schemeClr val="bg1"/>
                </a:solidFill>
                <a:latin typeface="+mj-lt"/>
                <a:cs typeface="Arial" charset="0"/>
              </a:rPr>
              <a:t>Mirko Lange, Scompler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8374BBC-B790-4B99-A97B-33F772E51BB5}"/>
              </a:ext>
            </a:extLst>
          </p:cNvPr>
          <p:cNvSpPr/>
          <p:nvPr/>
        </p:nvSpPr>
        <p:spPr>
          <a:xfrm>
            <a:off x="9768408" y="4437112"/>
            <a:ext cx="2423592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de-DE" sz="4000" b="1" dirty="0">
                <a:solidFill>
                  <a:schemeClr val="tx2"/>
                </a:solidFill>
                <a:latin typeface="+mj-lt"/>
              </a:rPr>
              <a:t> </a:t>
            </a:r>
            <a:endParaRPr lang="en-CA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5831533-070B-41E8-AF6C-244142CA2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760" y="4571290"/>
            <a:ext cx="2016224" cy="4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„Content“ ist auch eine Frage des richtigen strategischen Ressourcen-Einsatzes…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6DF18A-0067-4E98-9D3B-959B8C5531D1}"/>
              </a:ext>
            </a:extLst>
          </p:cNvPr>
          <p:cNvSpPr/>
          <p:nvPr/>
        </p:nvSpPr>
        <p:spPr>
          <a:xfrm>
            <a:off x="4755010" y="1386543"/>
            <a:ext cx="2678215" cy="2678215"/>
          </a:xfrm>
          <a:prstGeom prst="ellipse">
            <a:avLst/>
          </a:prstGeom>
          <a:solidFill>
            <a:srgbClr val="F9AD2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Distribution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61E35AF-8045-4A50-B50C-561ACA70171F}"/>
              </a:ext>
            </a:extLst>
          </p:cNvPr>
          <p:cNvSpPr/>
          <p:nvPr/>
        </p:nvSpPr>
        <p:spPr>
          <a:xfrm>
            <a:off x="3849833" y="2924944"/>
            <a:ext cx="2678215" cy="2678215"/>
          </a:xfrm>
          <a:prstGeom prst="ellipse">
            <a:avLst/>
          </a:prstGeom>
          <a:solidFill>
            <a:srgbClr val="55D14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endParaRPr lang="de-DE" b="1" dirty="0"/>
          </a:p>
          <a:p>
            <a:r>
              <a:rPr lang="de-DE" b="1" dirty="0"/>
              <a:t>Inszenierung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72AE81-71FB-4A0D-BD45-F44AC7E614BC}"/>
              </a:ext>
            </a:extLst>
          </p:cNvPr>
          <p:cNvSpPr/>
          <p:nvPr/>
        </p:nvSpPr>
        <p:spPr>
          <a:xfrm>
            <a:off x="5663952" y="2924944"/>
            <a:ext cx="2678215" cy="2678215"/>
          </a:xfrm>
          <a:prstGeom prst="ellipse">
            <a:avLst/>
          </a:prstGeom>
          <a:solidFill>
            <a:srgbClr val="00A3E5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b="1" dirty="0"/>
          </a:p>
          <a:p>
            <a:pPr algn="r"/>
            <a:r>
              <a:rPr lang="de-DE" b="1" dirty="0"/>
              <a:t>Substanz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2179570-AEF0-4D89-8E3B-40CBCD2DF640}"/>
              </a:ext>
            </a:extLst>
          </p:cNvPr>
          <p:cNvSpPr/>
          <p:nvPr/>
        </p:nvSpPr>
        <p:spPr>
          <a:xfrm>
            <a:off x="5663952" y="2926736"/>
            <a:ext cx="2678215" cy="26782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D1D72C-66A7-4ACA-95CD-F2B71B89C83C}"/>
              </a:ext>
            </a:extLst>
          </p:cNvPr>
          <p:cNvSpPr/>
          <p:nvPr/>
        </p:nvSpPr>
        <p:spPr>
          <a:xfrm>
            <a:off x="3846576" y="2926736"/>
            <a:ext cx="2678215" cy="26782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b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067875-0D4C-4267-A77B-8184BAF13727}"/>
              </a:ext>
            </a:extLst>
          </p:cNvPr>
          <p:cNvSpPr/>
          <p:nvPr/>
        </p:nvSpPr>
        <p:spPr>
          <a:xfrm>
            <a:off x="4758267" y="1387948"/>
            <a:ext cx="2678215" cy="26782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b="1" dirty="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342FC3A-6A7A-4334-B334-DA3C58AAB843}"/>
              </a:ext>
            </a:extLst>
          </p:cNvPr>
          <p:cNvSpPr/>
          <p:nvPr/>
        </p:nvSpPr>
        <p:spPr>
          <a:xfrm>
            <a:off x="5687617" y="3281361"/>
            <a:ext cx="815577" cy="778637"/>
          </a:xfrm>
          <a:custGeom>
            <a:avLst/>
            <a:gdLst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22300"/>
              <a:gd name="connsiteX1" fmla="*/ 0 w 682625"/>
              <a:gd name="connsiteY1" fmla="*/ 622300 h 622300"/>
              <a:gd name="connsiteX2" fmla="*/ 682625 w 682625"/>
              <a:gd name="connsiteY2" fmla="*/ 622300 h 622300"/>
              <a:gd name="connsiteX3" fmla="*/ 346075 w 682625"/>
              <a:gd name="connsiteY3" fmla="*/ 0 h 622300"/>
              <a:gd name="connsiteX0" fmla="*/ 346075 w 682625"/>
              <a:gd name="connsiteY0" fmla="*/ 0 h 651933"/>
              <a:gd name="connsiteX1" fmla="*/ 0 w 682625"/>
              <a:gd name="connsiteY1" fmla="*/ 622300 h 651933"/>
              <a:gd name="connsiteX2" fmla="*/ 682625 w 682625"/>
              <a:gd name="connsiteY2" fmla="*/ 622300 h 651933"/>
              <a:gd name="connsiteX3" fmla="*/ 346075 w 682625"/>
              <a:gd name="connsiteY3" fmla="*/ 0 h 651933"/>
              <a:gd name="connsiteX0" fmla="*/ 346075 w 682625"/>
              <a:gd name="connsiteY0" fmla="*/ 0 h 663326"/>
              <a:gd name="connsiteX1" fmla="*/ 0 w 682625"/>
              <a:gd name="connsiteY1" fmla="*/ 622300 h 663326"/>
              <a:gd name="connsiteX2" fmla="*/ 682625 w 682625"/>
              <a:gd name="connsiteY2" fmla="*/ 622300 h 663326"/>
              <a:gd name="connsiteX3" fmla="*/ 346075 w 682625"/>
              <a:gd name="connsiteY3" fmla="*/ 0 h 663326"/>
              <a:gd name="connsiteX0" fmla="*/ 332403 w 668953"/>
              <a:gd name="connsiteY0" fmla="*/ 0 h 662497"/>
              <a:gd name="connsiteX1" fmla="*/ 0 w 668953"/>
              <a:gd name="connsiteY1" fmla="*/ 620273 h 662497"/>
              <a:gd name="connsiteX2" fmla="*/ 668953 w 668953"/>
              <a:gd name="connsiteY2" fmla="*/ 622300 h 662497"/>
              <a:gd name="connsiteX3" fmla="*/ 332403 w 668953"/>
              <a:gd name="connsiteY3" fmla="*/ 0 h 662497"/>
              <a:gd name="connsiteX0" fmla="*/ 332403 w 668953"/>
              <a:gd name="connsiteY0" fmla="*/ 0 h 662497"/>
              <a:gd name="connsiteX1" fmla="*/ 0 w 668953"/>
              <a:gd name="connsiteY1" fmla="*/ 620273 h 662497"/>
              <a:gd name="connsiteX2" fmla="*/ 668953 w 668953"/>
              <a:gd name="connsiteY2" fmla="*/ 622300 h 662497"/>
              <a:gd name="connsiteX3" fmla="*/ 332403 w 668953"/>
              <a:gd name="connsiteY3" fmla="*/ 0 h 66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953" h="662497">
                <a:moveTo>
                  <a:pt x="332403" y="0"/>
                </a:moveTo>
                <a:cubicBezTo>
                  <a:pt x="128145" y="188383"/>
                  <a:pt x="53330" y="405946"/>
                  <a:pt x="0" y="620273"/>
                </a:cubicBezTo>
                <a:cubicBezTo>
                  <a:pt x="218017" y="661548"/>
                  <a:pt x="406486" y="688975"/>
                  <a:pt x="668953" y="622300"/>
                </a:cubicBezTo>
                <a:cubicBezTo>
                  <a:pt x="610745" y="418042"/>
                  <a:pt x="546186" y="182033"/>
                  <a:pt x="33240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de-DE" sz="1100" b="1" dirty="0"/>
          </a:p>
        </p:txBody>
      </p:sp>
      <p:sp>
        <p:nvSpPr>
          <p:cNvPr id="34" name="Sprechblase: rechteckig mit abgerundeten Ecken 33">
            <a:extLst>
              <a:ext uri="{FF2B5EF4-FFF2-40B4-BE49-F238E27FC236}">
                <a16:creationId xmlns:a16="http://schemas.microsoft.com/office/drawing/2014/main" id="{C405579F-9795-401E-A442-C0DABDA9601E}"/>
              </a:ext>
            </a:extLst>
          </p:cNvPr>
          <p:cNvSpPr/>
          <p:nvPr/>
        </p:nvSpPr>
        <p:spPr>
          <a:xfrm>
            <a:off x="8616280" y="3695542"/>
            <a:ext cx="2664296" cy="360040"/>
          </a:xfrm>
          <a:prstGeom prst="wedgeRoundRectCallout">
            <a:avLst>
              <a:gd name="adj1" fmla="val -61759"/>
              <a:gd name="adj2" fmla="val 44921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Expertise für funktionalen Nutzen</a:t>
            </a:r>
          </a:p>
        </p:txBody>
      </p:sp>
      <p:sp>
        <p:nvSpPr>
          <p:cNvPr id="35" name="Sprechblase: rechteckig mit abgerundeten Ecken 34">
            <a:extLst>
              <a:ext uri="{FF2B5EF4-FFF2-40B4-BE49-F238E27FC236}">
                <a16:creationId xmlns:a16="http://schemas.microsoft.com/office/drawing/2014/main" id="{5AA536D1-54C2-43B2-AE45-5113105AF4DE}"/>
              </a:ext>
            </a:extLst>
          </p:cNvPr>
          <p:cNvSpPr/>
          <p:nvPr/>
        </p:nvSpPr>
        <p:spPr>
          <a:xfrm>
            <a:off x="8616280" y="4187489"/>
            <a:ext cx="2664296" cy="360040"/>
          </a:xfrm>
          <a:prstGeom prst="wedgeRoundRectCallout">
            <a:avLst>
              <a:gd name="adj1" fmla="val -61116"/>
              <a:gd name="adj2" fmla="val 30523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/>
              <a:t>z.B. Neue Daten, Fakten und Insights</a:t>
            </a:r>
          </a:p>
        </p:txBody>
      </p:sp>
      <p:sp>
        <p:nvSpPr>
          <p:cNvPr id="36" name="Sprechblase: rechteckig mit abgerundeten Ecken 35">
            <a:extLst>
              <a:ext uri="{FF2B5EF4-FFF2-40B4-BE49-F238E27FC236}">
                <a16:creationId xmlns:a16="http://schemas.microsoft.com/office/drawing/2014/main" id="{077FC103-4F8A-4613-AEF8-3508B7A31655}"/>
              </a:ext>
            </a:extLst>
          </p:cNvPr>
          <p:cNvSpPr/>
          <p:nvPr/>
        </p:nvSpPr>
        <p:spPr>
          <a:xfrm>
            <a:off x="8502788" y="4679436"/>
            <a:ext cx="2664296" cy="360040"/>
          </a:xfrm>
          <a:prstGeom prst="wedgeRoundRectCallout">
            <a:avLst>
              <a:gd name="adj1" fmla="val -60176"/>
              <a:gd name="adj2" fmla="val -21743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Aufzeigen neuer Zusammenhänge</a:t>
            </a:r>
          </a:p>
        </p:txBody>
      </p:sp>
      <p:sp>
        <p:nvSpPr>
          <p:cNvPr id="38" name="Sprechblase: rechteckig mit abgerundeten Ecken 37">
            <a:extLst>
              <a:ext uri="{FF2B5EF4-FFF2-40B4-BE49-F238E27FC236}">
                <a16:creationId xmlns:a16="http://schemas.microsoft.com/office/drawing/2014/main" id="{85071FCF-75D9-4B9A-BCDD-FD6874689569}"/>
              </a:ext>
            </a:extLst>
          </p:cNvPr>
          <p:cNvSpPr/>
          <p:nvPr/>
        </p:nvSpPr>
        <p:spPr>
          <a:xfrm>
            <a:off x="7156664" y="1165787"/>
            <a:ext cx="2482404" cy="360040"/>
          </a:xfrm>
          <a:prstGeom prst="wedgeRoundRectCallout">
            <a:avLst>
              <a:gd name="adj1" fmla="val -64497"/>
              <a:gd name="adj2" fmla="val 63851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Aufwand für Influencer outreach</a:t>
            </a:r>
          </a:p>
        </p:txBody>
      </p:sp>
      <p:sp>
        <p:nvSpPr>
          <p:cNvPr id="39" name="Sprechblase: rechteckig mit abgerundeten Ecken 38">
            <a:extLst>
              <a:ext uri="{FF2B5EF4-FFF2-40B4-BE49-F238E27FC236}">
                <a16:creationId xmlns:a16="http://schemas.microsoft.com/office/drawing/2014/main" id="{88CDD771-A316-4AC3-A619-E38E4B31B285}"/>
              </a:ext>
            </a:extLst>
          </p:cNvPr>
          <p:cNvSpPr/>
          <p:nvPr/>
        </p:nvSpPr>
        <p:spPr>
          <a:xfrm>
            <a:off x="7574036" y="1644592"/>
            <a:ext cx="2482404" cy="360040"/>
          </a:xfrm>
          <a:prstGeom prst="wedgeRoundRectCallout">
            <a:avLst>
              <a:gd name="adj1" fmla="val -64924"/>
              <a:gd name="adj2" fmla="val 58447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Aufwand individuelles Targeting</a:t>
            </a:r>
          </a:p>
        </p:txBody>
      </p: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689A9E4D-D0B9-4B2E-B043-1AD00303FB77}"/>
              </a:ext>
            </a:extLst>
          </p:cNvPr>
          <p:cNvSpPr/>
          <p:nvPr/>
        </p:nvSpPr>
        <p:spPr>
          <a:xfrm>
            <a:off x="983432" y="3695542"/>
            <a:ext cx="2572783" cy="360040"/>
          </a:xfrm>
          <a:prstGeom prst="wedgeRoundRectCallout">
            <a:avLst>
              <a:gd name="adj1" fmla="val 62805"/>
              <a:gd name="adj2" fmla="val 55746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Qualität der kreativen Umsetzung</a:t>
            </a:r>
          </a:p>
        </p:txBody>
      </p:sp>
      <p:sp>
        <p:nvSpPr>
          <p:cNvPr id="41" name="Sprechblase: rechteckig mit abgerundeten Ecken 40">
            <a:extLst>
              <a:ext uri="{FF2B5EF4-FFF2-40B4-BE49-F238E27FC236}">
                <a16:creationId xmlns:a16="http://schemas.microsoft.com/office/drawing/2014/main" id="{8D15319A-41F6-4312-A1B9-0339755FDD35}"/>
              </a:ext>
            </a:extLst>
          </p:cNvPr>
          <p:cNvSpPr/>
          <p:nvPr/>
        </p:nvSpPr>
        <p:spPr>
          <a:xfrm>
            <a:off x="957997" y="4187489"/>
            <a:ext cx="2572783" cy="360040"/>
          </a:xfrm>
          <a:prstGeom prst="wedgeRoundRectCallout">
            <a:avLst>
              <a:gd name="adj1" fmla="val 63278"/>
              <a:gd name="adj2" fmla="val 26025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Einsatz multimedialer Elemente</a:t>
            </a:r>
          </a:p>
        </p:txBody>
      </p:sp>
      <p:sp>
        <p:nvSpPr>
          <p:cNvPr id="42" name="Sprechblase: rechteckig mit abgerundeten Ecken 41">
            <a:extLst>
              <a:ext uri="{FF2B5EF4-FFF2-40B4-BE49-F238E27FC236}">
                <a16:creationId xmlns:a16="http://schemas.microsoft.com/office/drawing/2014/main" id="{522E2480-BCF4-4399-999F-5EC60DCE5D4E}"/>
              </a:ext>
            </a:extLst>
          </p:cNvPr>
          <p:cNvSpPr/>
          <p:nvPr/>
        </p:nvSpPr>
        <p:spPr>
          <a:xfrm>
            <a:off x="1072045" y="4679436"/>
            <a:ext cx="2572783" cy="360040"/>
          </a:xfrm>
          <a:prstGeom prst="wedgeRoundRectCallout">
            <a:avLst>
              <a:gd name="adj1" fmla="val 63204"/>
              <a:gd name="adj2" fmla="val 9035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Aufwand &amp; Mühe für Produktion</a:t>
            </a:r>
          </a:p>
        </p:txBody>
      </p:sp>
      <p:sp>
        <p:nvSpPr>
          <p:cNvPr id="43" name="Sprechblase: rechteckig mit abgerundeten Ecken 42">
            <a:extLst>
              <a:ext uri="{FF2B5EF4-FFF2-40B4-BE49-F238E27FC236}">
                <a16:creationId xmlns:a16="http://schemas.microsoft.com/office/drawing/2014/main" id="{61D42AF5-4070-43E4-95C5-B7C12B941706}"/>
              </a:ext>
            </a:extLst>
          </p:cNvPr>
          <p:cNvSpPr/>
          <p:nvPr/>
        </p:nvSpPr>
        <p:spPr>
          <a:xfrm>
            <a:off x="1354822" y="5171384"/>
            <a:ext cx="2572783" cy="360040"/>
          </a:xfrm>
          <a:prstGeom prst="wedgeRoundRectCallout">
            <a:avLst>
              <a:gd name="adj1" fmla="val 59605"/>
              <a:gd name="adj2" fmla="val -52598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Protagonisten und Prominente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8C66022D-07EF-4533-917F-5C6DA0BC39AA}"/>
              </a:ext>
            </a:extLst>
          </p:cNvPr>
          <p:cNvSpPr/>
          <p:nvPr/>
        </p:nvSpPr>
        <p:spPr>
          <a:xfrm>
            <a:off x="2569729" y="1165787"/>
            <a:ext cx="2374143" cy="360040"/>
          </a:xfrm>
          <a:prstGeom prst="wedgeRoundRectCallout">
            <a:avLst>
              <a:gd name="adj1" fmla="val 67077"/>
              <a:gd name="adj2" fmla="val 66553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Menge an Content</a:t>
            </a:r>
            <a:r>
              <a:rPr lang="de-DE" sz="1100"/>
              <a:t>/Kanälen</a:t>
            </a:r>
            <a:endParaRPr lang="de-DE" sz="1100" dirty="0"/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88713957-EC3E-4DBC-AAEF-2B5273F863F8}"/>
              </a:ext>
            </a:extLst>
          </p:cNvPr>
          <p:cNvSpPr/>
          <p:nvPr/>
        </p:nvSpPr>
        <p:spPr>
          <a:xfrm>
            <a:off x="2279576" y="1648174"/>
            <a:ext cx="2374143" cy="360040"/>
          </a:xfrm>
          <a:prstGeom prst="wedgeRoundRectCallout">
            <a:avLst>
              <a:gd name="adj1" fmla="val 62378"/>
              <a:gd name="adj2" fmla="val 48991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Größe des Media Budget</a:t>
            </a:r>
          </a:p>
        </p:txBody>
      </p:sp>
      <p:sp>
        <p:nvSpPr>
          <p:cNvPr id="29" name="Sprechblase: rechteckig mit abgerundeten Ecken 28">
            <a:extLst>
              <a:ext uri="{FF2B5EF4-FFF2-40B4-BE49-F238E27FC236}">
                <a16:creationId xmlns:a16="http://schemas.microsoft.com/office/drawing/2014/main" id="{80150982-8ADC-4962-AE30-446550613B36}"/>
              </a:ext>
            </a:extLst>
          </p:cNvPr>
          <p:cNvSpPr/>
          <p:nvPr/>
        </p:nvSpPr>
        <p:spPr>
          <a:xfrm>
            <a:off x="8188927" y="5154757"/>
            <a:ext cx="2664296" cy="360040"/>
          </a:xfrm>
          <a:prstGeom prst="wedgeRoundRectCallout">
            <a:avLst>
              <a:gd name="adj1" fmla="val -57895"/>
              <a:gd name="adj2" fmla="val -43828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Teil einer authentischen Story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3F98EE-069E-4427-8632-C4A94262B3AC}"/>
              </a:ext>
            </a:extLst>
          </p:cNvPr>
          <p:cNvSpPr txBox="1"/>
          <p:nvPr/>
        </p:nvSpPr>
        <p:spPr>
          <a:xfrm>
            <a:off x="7104112" y="452090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+mj-lt"/>
              </a:rPr>
              <a:t>$$$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8ECEAC8-CF68-4023-9A17-079599507FE5}"/>
              </a:ext>
            </a:extLst>
          </p:cNvPr>
          <p:cNvSpPr txBox="1"/>
          <p:nvPr/>
        </p:nvSpPr>
        <p:spPr>
          <a:xfrm>
            <a:off x="4645150" y="452090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+mj-lt"/>
              </a:rPr>
              <a:t>$$$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14049D8-A656-45C0-BDCD-8B9DBCB25E9D}"/>
              </a:ext>
            </a:extLst>
          </p:cNvPr>
          <p:cNvSpPr txBox="1"/>
          <p:nvPr/>
        </p:nvSpPr>
        <p:spPr>
          <a:xfrm>
            <a:off x="5807968" y="228519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+mj-lt"/>
              </a:rPr>
              <a:t>$$$</a:t>
            </a:r>
          </a:p>
        </p:txBody>
      </p:sp>
      <p:pic>
        <p:nvPicPr>
          <p:cNvPr id="6" name="Grafik 5" descr="Benutzer">
            <a:extLst>
              <a:ext uri="{FF2B5EF4-FFF2-40B4-BE49-F238E27FC236}">
                <a16:creationId xmlns:a16="http://schemas.microsoft.com/office/drawing/2014/main" id="{66A6142E-0BEA-4CD3-8F46-614D18187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434" y="3470333"/>
            <a:ext cx="609599" cy="6095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9B951-3E82-48FE-A757-28B1860C6542}"/>
              </a:ext>
            </a:extLst>
          </p:cNvPr>
          <p:cNvSpPr txBox="1"/>
          <p:nvPr/>
        </p:nvSpPr>
        <p:spPr>
          <a:xfrm>
            <a:off x="6832095" y="4056300"/>
            <a:ext cx="146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Funktionaler Nutzen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4BE5CCD-FADF-46DE-91FC-416F54B1C475}"/>
              </a:ext>
            </a:extLst>
          </p:cNvPr>
          <p:cNvSpPr txBox="1"/>
          <p:nvPr/>
        </p:nvSpPr>
        <p:spPr>
          <a:xfrm>
            <a:off x="4152649" y="4056300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Emotionaler Nutzen</a:t>
            </a:r>
          </a:p>
        </p:txBody>
      </p:sp>
    </p:spTree>
    <p:extLst>
      <p:ext uri="{BB962C8B-B14F-4D97-AF65-F5344CB8AC3E}">
        <p14:creationId xmlns:p14="http://schemas.microsoft.com/office/powerpoint/2010/main" val="404431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26" grpId="0"/>
      <p:bldP spid="27" grpId="0"/>
      <p:bldP spid="28" grpId="0"/>
      <p:bldP spid="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Beispiel eine Viral-Kampagne durch eine Werbeagentur im FMCG-Umfeld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6DF18A-0067-4E98-9D3B-959B8C5531D1}"/>
              </a:ext>
            </a:extLst>
          </p:cNvPr>
          <p:cNvSpPr/>
          <p:nvPr/>
        </p:nvSpPr>
        <p:spPr>
          <a:xfrm>
            <a:off x="5440027" y="1191236"/>
            <a:ext cx="1794184" cy="1794184"/>
          </a:xfrm>
          <a:prstGeom prst="ellipse">
            <a:avLst/>
          </a:prstGeom>
          <a:solidFill>
            <a:srgbClr val="F9AD2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Distribution</a:t>
            </a:r>
          </a:p>
          <a:p>
            <a:pPr algn="ctr"/>
            <a:endParaRPr lang="de-DE" sz="1400" b="1" dirty="0"/>
          </a:p>
          <a:p>
            <a:pPr algn="ctr"/>
            <a:endParaRPr lang="de-DE" sz="1400" b="1" dirty="0"/>
          </a:p>
          <a:p>
            <a:pPr algn="ctr"/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61E35AF-8045-4A50-B50C-561ACA70171F}"/>
              </a:ext>
            </a:extLst>
          </p:cNvPr>
          <p:cNvSpPr/>
          <p:nvPr/>
        </p:nvSpPr>
        <p:spPr>
          <a:xfrm>
            <a:off x="2898882" y="1903421"/>
            <a:ext cx="3901843" cy="3901843"/>
          </a:xfrm>
          <a:prstGeom prst="ellipse">
            <a:avLst/>
          </a:prstGeom>
          <a:solidFill>
            <a:srgbClr val="55D14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b="1" dirty="0"/>
          </a:p>
          <a:p>
            <a:r>
              <a:rPr lang="de-DE" sz="2400" b="1" dirty="0"/>
              <a:t>Inszenierung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72AE81-71FB-4A0D-BD45-F44AC7E614BC}"/>
              </a:ext>
            </a:extLst>
          </p:cNvPr>
          <p:cNvSpPr/>
          <p:nvPr/>
        </p:nvSpPr>
        <p:spPr>
          <a:xfrm>
            <a:off x="6488597" y="2648690"/>
            <a:ext cx="471499" cy="492278"/>
          </a:xfrm>
          <a:prstGeom prst="ellipse">
            <a:avLst/>
          </a:prstGeom>
          <a:solidFill>
            <a:srgbClr val="00A3E5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600" b="1" dirty="0"/>
              <a:t>   Substanz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3C21D67B-DE26-4622-BFA1-3AC58FBF3748}"/>
              </a:ext>
            </a:extLst>
          </p:cNvPr>
          <p:cNvSpPr/>
          <p:nvPr/>
        </p:nvSpPr>
        <p:spPr>
          <a:xfrm>
            <a:off x="407368" y="2761691"/>
            <a:ext cx="2332143" cy="360040"/>
          </a:xfrm>
          <a:prstGeom prst="wedgeRoundRectCallout">
            <a:avLst>
              <a:gd name="adj1" fmla="val 62805"/>
              <a:gd name="adj2" fmla="val 55746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Hohes Engagement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769BF6A4-889B-4967-A3C7-B994F936B502}"/>
              </a:ext>
            </a:extLst>
          </p:cNvPr>
          <p:cNvSpPr/>
          <p:nvPr/>
        </p:nvSpPr>
        <p:spPr>
          <a:xfrm>
            <a:off x="407368" y="3253638"/>
            <a:ext cx="2217398" cy="360040"/>
          </a:xfrm>
          <a:prstGeom prst="wedgeRoundRectCallout">
            <a:avLst>
              <a:gd name="adj1" fmla="val 63278"/>
              <a:gd name="adj2" fmla="val 26025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Emotionales Involvement 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1E6FA23-1A55-4B34-8861-61978AA4C65F}"/>
              </a:ext>
            </a:extLst>
          </p:cNvPr>
          <p:cNvSpPr/>
          <p:nvPr/>
        </p:nvSpPr>
        <p:spPr>
          <a:xfrm>
            <a:off x="407368" y="3745585"/>
            <a:ext cx="2200512" cy="360040"/>
          </a:xfrm>
          <a:prstGeom prst="wedgeRoundRectCallout">
            <a:avLst>
              <a:gd name="adj1" fmla="val 63204"/>
              <a:gd name="adj2" fmla="val 9035"/>
              <a:gd name="adj3" fmla="val 16667"/>
            </a:avLst>
          </a:prstGeom>
          <a:solidFill>
            <a:srgbClr val="418A3C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Begeisterung und Stimulanz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48C2C7-B68D-4BF8-9202-6B08FDA82520}"/>
              </a:ext>
            </a:extLst>
          </p:cNvPr>
          <p:cNvSpPr txBox="1"/>
          <p:nvPr/>
        </p:nvSpPr>
        <p:spPr>
          <a:xfrm>
            <a:off x="400608" y="232949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+mj-lt"/>
              </a:rPr>
              <a:t>Ziele:</a:t>
            </a:r>
          </a:p>
        </p:txBody>
      </p:sp>
    </p:spTree>
    <p:extLst>
      <p:ext uri="{BB962C8B-B14F-4D97-AF65-F5344CB8AC3E}">
        <p14:creationId xmlns:p14="http://schemas.microsoft.com/office/powerpoint/2010/main" val="131349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Beispiel eine Kampagne durch PR-Agentur im B2B-Umfeld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6DF18A-0067-4E98-9D3B-959B8C5531D1}"/>
              </a:ext>
            </a:extLst>
          </p:cNvPr>
          <p:cNvSpPr/>
          <p:nvPr/>
        </p:nvSpPr>
        <p:spPr>
          <a:xfrm>
            <a:off x="5447927" y="1929236"/>
            <a:ext cx="1455009" cy="1455009"/>
          </a:xfrm>
          <a:prstGeom prst="ellipse">
            <a:avLst/>
          </a:prstGeom>
          <a:solidFill>
            <a:srgbClr val="F9AD2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400" b="1" dirty="0"/>
              <a:t>Distribution</a:t>
            </a:r>
          </a:p>
          <a:p>
            <a:pPr algn="ctr"/>
            <a:endParaRPr lang="de-DE" sz="1400" b="1" dirty="0"/>
          </a:p>
          <a:p>
            <a:pPr algn="ctr"/>
            <a:endParaRPr lang="de-DE" sz="14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61E35AF-8045-4A50-B50C-561ACA70171F}"/>
              </a:ext>
            </a:extLst>
          </p:cNvPr>
          <p:cNvSpPr/>
          <p:nvPr/>
        </p:nvSpPr>
        <p:spPr>
          <a:xfrm>
            <a:off x="4727848" y="2747592"/>
            <a:ext cx="1550954" cy="1550954"/>
          </a:xfrm>
          <a:prstGeom prst="ellipse">
            <a:avLst/>
          </a:prstGeom>
          <a:solidFill>
            <a:srgbClr val="55D14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endParaRPr lang="de-DE" sz="1400" b="1" dirty="0"/>
          </a:p>
          <a:p>
            <a:pPr algn="r"/>
            <a:r>
              <a:rPr lang="de-DE" sz="1400" b="1" dirty="0"/>
              <a:t>Inszenierung</a:t>
            </a:r>
          </a:p>
          <a:p>
            <a:pPr algn="r"/>
            <a:endParaRPr lang="de-DE" sz="1400" b="1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72AE81-71FB-4A0D-BD45-F44AC7E614BC}"/>
              </a:ext>
            </a:extLst>
          </p:cNvPr>
          <p:cNvSpPr/>
          <p:nvPr/>
        </p:nvSpPr>
        <p:spPr>
          <a:xfrm>
            <a:off x="5735960" y="2595515"/>
            <a:ext cx="3424674" cy="3424674"/>
          </a:xfrm>
          <a:prstGeom prst="ellipse">
            <a:avLst/>
          </a:prstGeom>
          <a:solidFill>
            <a:srgbClr val="00A3E5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3200" b="1" dirty="0"/>
              <a:t>   Substanz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44B83407-2911-4959-A169-7CF98269949B}"/>
              </a:ext>
            </a:extLst>
          </p:cNvPr>
          <p:cNvSpPr/>
          <p:nvPr/>
        </p:nvSpPr>
        <p:spPr>
          <a:xfrm>
            <a:off x="9482167" y="3695542"/>
            <a:ext cx="2374473" cy="360040"/>
          </a:xfrm>
          <a:prstGeom prst="wedgeRoundRectCallout">
            <a:avLst>
              <a:gd name="adj1" fmla="val -61759"/>
              <a:gd name="adj2" fmla="val 44921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Kompetenzführerschaft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44C8BBAE-7B1A-4F92-A7E8-F17918B659FD}"/>
              </a:ext>
            </a:extLst>
          </p:cNvPr>
          <p:cNvSpPr/>
          <p:nvPr/>
        </p:nvSpPr>
        <p:spPr>
          <a:xfrm>
            <a:off x="9482167" y="4187489"/>
            <a:ext cx="2374473" cy="360040"/>
          </a:xfrm>
          <a:prstGeom prst="wedgeRoundRectCallout">
            <a:avLst>
              <a:gd name="adj1" fmla="val -61116"/>
              <a:gd name="adj2" fmla="val 30523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sz="1100" dirty="0"/>
              <a:t>z.B. Innovationsführerschaft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1ED28FFF-C091-45EE-AF9B-51596AF676A0}"/>
              </a:ext>
            </a:extLst>
          </p:cNvPr>
          <p:cNvSpPr/>
          <p:nvPr/>
        </p:nvSpPr>
        <p:spPr>
          <a:xfrm>
            <a:off x="9368675" y="4679436"/>
            <a:ext cx="2487965" cy="360040"/>
          </a:xfrm>
          <a:prstGeom prst="wedgeRoundRectCallout">
            <a:avLst>
              <a:gd name="adj1" fmla="val -60176"/>
              <a:gd name="adj2" fmla="val -21743"/>
              <a:gd name="adj3" fmla="val 16667"/>
            </a:avLst>
          </a:prstGeom>
          <a:solidFill>
            <a:srgbClr val="116283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Reputation und Vertrauen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641ED7-DCA8-44C3-ADA1-D8621C139042}"/>
              </a:ext>
            </a:extLst>
          </p:cNvPr>
          <p:cNvSpPr txBox="1"/>
          <p:nvPr/>
        </p:nvSpPr>
        <p:spPr>
          <a:xfrm>
            <a:off x="9400868" y="327443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+mj-lt"/>
              </a:rPr>
              <a:t>Ziele:</a:t>
            </a:r>
          </a:p>
        </p:txBody>
      </p:sp>
    </p:spTree>
    <p:extLst>
      <p:ext uri="{BB962C8B-B14F-4D97-AF65-F5344CB8AC3E}">
        <p14:creationId xmlns:p14="http://schemas.microsoft.com/office/powerpoint/2010/main" val="169341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Beispiel eine Kampagne durch Media-Agentur im Marken-Umfeld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6DF18A-0067-4E98-9D3B-959B8C5531D1}"/>
              </a:ext>
            </a:extLst>
          </p:cNvPr>
          <p:cNvSpPr/>
          <p:nvPr/>
        </p:nvSpPr>
        <p:spPr>
          <a:xfrm>
            <a:off x="4094623" y="1012191"/>
            <a:ext cx="4161618" cy="4161612"/>
          </a:xfrm>
          <a:prstGeom prst="ellipse">
            <a:avLst/>
          </a:prstGeom>
          <a:solidFill>
            <a:srgbClr val="F9AD2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3600" b="1" dirty="0"/>
              <a:t>Distribution</a:t>
            </a:r>
          </a:p>
          <a:p>
            <a:pPr algn="ctr"/>
            <a:endParaRPr lang="de-DE" sz="36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61E35AF-8045-4A50-B50C-561ACA70171F}"/>
              </a:ext>
            </a:extLst>
          </p:cNvPr>
          <p:cNvSpPr/>
          <p:nvPr/>
        </p:nvSpPr>
        <p:spPr>
          <a:xfrm>
            <a:off x="4727848" y="4542342"/>
            <a:ext cx="1550954" cy="1550954"/>
          </a:xfrm>
          <a:prstGeom prst="ellipse">
            <a:avLst/>
          </a:prstGeom>
          <a:solidFill>
            <a:srgbClr val="55D14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endParaRPr lang="de-DE" sz="1400" b="1" dirty="0"/>
          </a:p>
          <a:p>
            <a:pPr algn="r"/>
            <a:r>
              <a:rPr lang="de-DE" sz="1400" b="1" dirty="0"/>
              <a:t>Inszenierung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72AE81-71FB-4A0D-BD45-F44AC7E614BC}"/>
              </a:ext>
            </a:extLst>
          </p:cNvPr>
          <p:cNvSpPr/>
          <p:nvPr/>
        </p:nvSpPr>
        <p:spPr>
          <a:xfrm>
            <a:off x="6168008" y="5006176"/>
            <a:ext cx="504056" cy="504056"/>
          </a:xfrm>
          <a:prstGeom prst="ellipse">
            <a:avLst/>
          </a:prstGeom>
          <a:solidFill>
            <a:srgbClr val="00A3E5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700" b="1" dirty="0"/>
              <a:t>   Substanz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821F3B-940D-49E6-9615-2F38182132BC}"/>
              </a:ext>
            </a:extLst>
          </p:cNvPr>
          <p:cNvSpPr txBox="1"/>
          <p:nvPr/>
        </p:nvSpPr>
        <p:spPr>
          <a:xfrm>
            <a:off x="1775521" y="1170053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+mj-lt"/>
              </a:rPr>
              <a:t>Ziele: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58397FF4-8A91-4355-9602-4273AAC077C8}"/>
              </a:ext>
            </a:extLst>
          </p:cNvPr>
          <p:cNvSpPr/>
          <p:nvPr/>
        </p:nvSpPr>
        <p:spPr>
          <a:xfrm>
            <a:off x="1775521" y="1569780"/>
            <a:ext cx="2520280" cy="360040"/>
          </a:xfrm>
          <a:prstGeom prst="wedgeRoundRectCallout">
            <a:avLst>
              <a:gd name="adj1" fmla="val 56262"/>
              <a:gd name="adj2" fmla="val 44574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Große Reichweiten erzeugen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840AF680-C244-426C-956D-8233655C08B9}"/>
              </a:ext>
            </a:extLst>
          </p:cNvPr>
          <p:cNvSpPr/>
          <p:nvPr/>
        </p:nvSpPr>
        <p:spPr>
          <a:xfrm>
            <a:off x="1775521" y="2052167"/>
            <a:ext cx="2230126" cy="360040"/>
          </a:xfrm>
          <a:prstGeom prst="wedgeRoundRectCallout">
            <a:avLst>
              <a:gd name="adj1" fmla="val 60012"/>
              <a:gd name="adj2" fmla="val 34339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Mit Marke omnipräsent sein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DEBFED8A-0DD8-4C4B-834B-CD103344AB6C}"/>
              </a:ext>
            </a:extLst>
          </p:cNvPr>
          <p:cNvSpPr/>
          <p:nvPr/>
        </p:nvSpPr>
        <p:spPr>
          <a:xfrm>
            <a:off x="1775521" y="2524972"/>
            <a:ext cx="2230126" cy="360040"/>
          </a:xfrm>
          <a:prstGeom prst="wedgeRoundRectCallout">
            <a:avLst>
              <a:gd name="adj1" fmla="val 54887"/>
              <a:gd name="adj2" fmla="val 17245"/>
              <a:gd name="adj3" fmla="val 16667"/>
            </a:avLst>
          </a:prstGeom>
          <a:solidFill>
            <a:srgbClr val="A79F20">
              <a:alpha val="6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/>
              <a:t>z.B. Viel Traffic erzeugen</a:t>
            </a:r>
          </a:p>
        </p:txBody>
      </p:sp>
    </p:spTree>
    <p:extLst>
      <p:ext uri="{BB962C8B-B14F-4D97-AF65-F5344CB8AC3E}">
        <p14:creationId xmlns:p14="http://schemas.microsoft.com/office/powerpoint/2010/main" val="327290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911A50-84F4-425F-83BC-DD484BFF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84C70-F031-4DA2-9B4D-56A90583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6D876B-C5A0-4E82-B76B-C1757FD03F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Samstag, 30. Juni 2018</a:t>
            </a:fld>
            <a:endParaRPr lang="en-CA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770460-4C6C-4412-A699-71703828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Jetzt mit Scompler loslegen!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1AA6FBBF-4537-4B24-8042-A655EFC4F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900"/>
            <a:ext cx="12192000" cy="5622925"/>
          </a:xfrm>
          <a:prstGeom prst="rect">
            <a:avLst/>
          </a:prstGeom>
        </p:spPr>
      </p:pic>
      <p:sp>
        <p:nvSpPr>
          <p:cNvPr id="14" name="Rechteck 13">
            <a:hlinkClick r:id="rId3"/>
            <a:extLst>
              <a:ext uri="{FF2B5EF4-FFF2-40B4-BE49-F238E27FC236}">
                <a16:creationId xmlns:a16="http://schemas.microsoft.com/office/drawing/2014/main" id="{76C0AFBC-E1C0-4826-BE0D-210608FE0106}"/>
              </a:ext>
            </a:extLst>
          </p:cNvPr>
          <p:cNvSpPr/>
          <p:nvPr/>
        </p:nvSpPr>
        <p:spPr>
          <a:xfrm>
            <a:off x="3871309" y="764704"/>
            <a:ext cx="436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www.scompler.com/sign-up</a:t>
            </a:r>
          </a:p>
        </p:txBody>
      </p:sp>
    </p:spTree>
    <p:extLst>
      <p:ext uri="{BB962C8B-B14F-4D97-AF65-F5344CB8AC3E}">
        <p14:creationId xmlns:p14="http://schemas.microsoft.com/office/powerpoint/2010/main" val="31677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Herzlichen Dank!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04E0CB-D622-4A70-808C-FF7731235CA2}" type="datetime2">
              <a:rPr lang="de-DE" smtClean="0"/>
              <a:pPr/>
              <a:t>Samstag, 30. Juni 2018</a:t>
            </a:fld>
            <a:endParaRPr lang="en-CA"/>
          </a:p>
        </p:txBody>
      </p:sp>
      <p:sp>
        <p:nvSpPr>
          <p:cNvPr id="14" name="Textplatzhalter 13"/>
          <p:cNvSpPr>
            <a:spLocks noGrp="1"/>
          </p:cNvSpPr>
          <p:nvPr>
            <p:ph type="body" idx="4294967295"/>
          </p:nvPr>
        </p:nvSpPr>
        <p:spPr>
          <a:xfrm>
            <a:off x="478455" y="5373216"/>
            <a:ext cx="4537425" cy="863848"/>
          </a:xfrm>
        </p:spPr>
        <p:txBody>
          <a:bodyPr/>
          <a:lstStyle/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Mirko Lange, Scompler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E-Mail: mirko@scompler.com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Web: www.scompler.com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7368" y="2261156"/>
            <a:ext cx="6480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de-DE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„Content Marketing die Kunst, mit Kommunikation Bedürfnisse zu erfüllen und deswegen geachtet oder mit seinem Produkt begehrt oder zu werden.“</a:t>
            </a:r>
            <a:endParaRPr lang="en-CA" sz="20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 9" descr="Ein Bild, das Pflanze enthält.&#10;&#10;Mit hoher Zuverlässigkeit generierte Beschreibung">
            <a:extLst>
              <a:ext uri="{FF2B5EF4-FFF2-40B4-BE49-F238E27FC236}">
                <a16:creationId xmlns:a16="http://schemas.microsoft.com/office/drawing/2014/main" id="{4A7C0D57-02DC-4D24-9C52-D0D360BDC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476672"/>
            <a:ext cx="6003692" cy="5877272"/>
          </a:xfrm>
          <a:prstGeom prst="rect">
            <a:avLst/>
          </a:prstGeom>
          <a:ln w="12700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33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A3E5"/>
      </a:accent1>
      <a:accent2>
        <a:srgbClr val="000000"/>
      </a:accent2>
      <a:accent3>
        <a:srgbClr val="00A3E5"/>
      </a:accent3>
      <a:accent4>
        <a:srgbClr val="00A3E5"/>
      </a:accent4>
      <a:accent5>
        <a:srgbClr val="00A3E5"/>
      </a:accent5>
      <a:accent6>
        <a:srgbClr val="ED3D61"/>
      </a:accent6>
      <a:hlink>
        <a:srgbClr val="00A3E5"/>
      </a:hlink>
      <a:folHlink>
        <a:srgbClr val="00A3E5"/>
      </a:folHlink>
    </a:clrScheme>
    <a:fontScheme name="Benutzerdefiniert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65000"/>
            </a:schemeClr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2E9EF9D-7388-4D86-90EA-F013DAE57C45}">
  <we:reference id="wa104380645" version="1.0.0.0" store="de-DE" storeType="OMEX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FA4A0A5-4067-40FB-825D-650716F3C16E}">
  <we:reference id="wa104380121" version="2.0.0.0" store="de-DE" storeType="OMEX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C0B460B-F28E-4D6E-A354-2842EAC0512A}">
  <we:reference id="wa104115467" version="1.0.0.0" store="de-DE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Breitbild</PresentationFormat>
  <Paragraphs>93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Open Sans Light</vt:lpstr>
      <vt:lpstr>Calibri Light</vt:lpstr>
      <vt:lpstr>Open Sans Semibold</vt:lpstr>
      <vt:lpstr>Lato</vt:lpstr>
      <vt:lpstr>Calibri</vt:lpstr>
      <vt:lpstr>Arial</vt:lpstr>
      <vt:lpstr>Open Sans</vt:lpstr>
      <vt:lpstr>Larissa-Design</vt:lpstr>
      <vt:lpstr>PowerPoint-Präsentation</vt:lpstr>
      <vt:lpstr>„Content“ ist auch eine Frage des richtigen strategischen Ressourcen-Einsatzes…</vt:lpstr>
      <vt:lpstr>Zum Beispiel eine Viral-Kampagne durch eine Werbeagentur im FMCG-Umfeld</vt:lpstr>
      <vt:lpstr>Zum Beispiel eine Kampagne durch PR-Agentur im B2B-Umfeld</vt:lpstr>
      <vt:lpstr>Zum Beispiel eine Kampagne durch Media-Agentur im Marken-Umfeld</vt:lpstr>
      <vt:lpstr>Jetzt mit Scompler loslegen!</vt:lpstr>
      <vt:lpstr>Herzlichen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2015-09-09T16:56:28Z</dcterms:created>
  <dcterms:modified xsi:type="dcterms:W3CDTF">2018-06-30T16:48:30Z</dcterms:modified>
</cp:coreProperties>
</file>