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4169" r:id="rId1"/>
  </p:sldMasterIdLst>
  <p:notesMasterIdLst>
    <p:notesMasterId r:id="rId23"/>
  </p:notesMasterIdLst>
  <p:handoutMasterIdLst>
    <p:handoutMasterId r:id="rId24"/>
  </p:handoutMasterIdLst>
  <p:sldIdLst>
    <p:sldId id="7637" r:id="rId2"/>
    <p:sldId id="7797" r:id="rId3"/>
    <p:sldId id="7798" r:id="rId4"/>
    <p:sldId id="7799" r:id="rId5"/>
    <p:sldId id="7800" r:id="rId6"/>
    <p:sldId id="7801" r:id="rId7"/>
    <p:sldId id="7802" r:id="rId8"/>
    <p:sldId id="7803" r:id="rId9"/>
    <p:sldId id="7804" r:id="rId10"/>
    <p:sldId id="7805" r:id="rId11"/>
    <p:sldId id="7806" r:id="rId12"/>
    <p:sldId id="7807" r:id="rId13"/>
    <p:sldId id="7808" r:id="rId14"/>
    <p:sldId id="7809" r:id="rId15"/>
    <p:sldId id="7810" r:id="rId16"/>
    <p:sldId id="7811" r:id="rId17"/>
    <p:sldId id="7813" r:id="rId18"/>
    <p:sldId id="7814" r:id="rId19"/>
    <p:sldId id="7815" r:id="rId20"/>
    <p:sldId id="8119" r:id="rId21"/>
    <p:sldId id="5997" r:id="rId22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Open Sans Light" panose="020B0604020202020204" charset="0"/>
      <p:regular r:id="rId39"/>
      <p:italic r:id="rId40"/>
    </p:embeddedFont>
    <p:embeddedFont>
      <p:font typeface="Open Sans Semibold" panose="020B0604020202020204" charset="0"/>
      <p:bold r:id="rId41"/>
      <p:boldItalic r:id="rId42"/>
    </p:embeddedFont>
  </p:embeddedFontLst>
  <p:custDataLst>
    <p:tags r:id="rId4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7" pos="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5A4"/>
    <a:srgbClr val="4F5248"/>
    <a:srgbClr val="262626"/>
    <a:srgbClr val="ED375C"/>
    <a:srgbClr val="007033"/>
    <a:srgbClr val="005272"/>
    <a:srgbClr val="F89825"/>
    <a:srgbClr val="56CEFF"/>
    <a:srgbClr val="005273"/>
    <a:srgbClr val="00A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610DA-33E2-4956-B120-A2EA41C55F3E}" v="203" dt="2018-07-01T03:10:13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1" autoAdjust="0"/>
    <p:restoredTop sz="95902" autoAdjust="0"/>
  </p:normalViewPr>
  <p:slideViewPr>
    <p:cSldViewPr>
      <p:cViewPr varScale="1">
        <p:scale>
          <a:sx n="105" d="100"/>
          <a:sy n="105" d="100"/>
        </p:scale>
        <p:origin x="930" y="102"/>
      </p:cViewPr>
      <p:guideLst>
        <p:guide orient="horz" pos="799"/>
        <p:guide orient="horz" pos="11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242"/>
    </p:cViewPr>
  </p:sorterViewPr>
  <p:notesViewPr>
    <p:cSldViewPr>
      <p:cViewPr varScale="1">
        <p:scale>
          <a:sx n="60" d="100"/>
          <a:sy n="60" d="100"/>
        </p:scale>
        <p:origin x="-33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>
              <a:defRPr sz="1200"/>
            </a:lvl1pPr>
          </a:lstStyle>
          <a:p>
            <a:fld id="{456C6123-F384-4A8C-8B7B-A93B68E2E8D6}" type="datetime1">
              <a:rPr lang="de-DE" smtClean="0"/>
              <a:t>01.07.2018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>
              <a:defRPr sz="1200"/>
            </a:lvl1pPr>
          </a:lstStyle>
          <a:p>
            <a:r>
              <a:rPr lang="de-DE" dirty="0"/>
              <a:t>copyright talkabout communications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>
              <a:defRPr sz="1200"/>
            </a:lvl1pPr>
          </a:lstStyle>
          <a:p>
            <a:fld id="{3C943C85-F2A6-4484-935D-104E8179A5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07312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A9C5CD-6758-4F36-A91B-B6C0B1F5F232}" type="datetime1">
              <a:rPr lang="de-DE" smtClean="0"/>
              <a:t>01.07.2018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7" tIns="45633" rIns="91267" bIns="4563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7" tIns="45633" rIns="91267" bIns="45633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67" tIns="45633" rIns="91267" bIns="456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E4B21A-9DE0-4203-BD2F-7B899ECB1A6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80936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2887230-58C0-4E04-B05D-B70A4EAFE952}" type="datetime1">
              <a:rPr lang="de-DE" smtClean="0"/>
              <a:t>01.07.2018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copyright talkabout communications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5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BF9929B-20DA-40A1-9014-FBCFECAAB93E}" type="datetime1">
              <a:rPr lang="de-DE" smtClean="0"/>
              <a:t>01.07.2018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copyright talkabout communications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4B21A-9DE0-4203-BD2F-7B899ECB1A60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63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4531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0" y="5301209"/>
            <a:ext cx="3310650" cy="369332"/>
          </a:xfrm>
          <a:solidFill>
            <a:srgbClr val="D5D5D5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de-DE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marL="92075" lvl="0" indent="0" eaLnBrk="1" hangingPunct="1">
              <a:buNone/>
            </a:pPr>
            <a:r>
              <a:rPr lang="de-DE" dirty="0"/>
              <a:t>Textmasterformat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" y="4691003"/>
            <a:ext cx="993349" cy="565146"/>
          </a:xfr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36000" rIns="91440" bIns="3600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de-DE" sz="3200" b="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92075" lvl="0" indent="0" eaLnBrk="1" hangingPunct="1">
              <a:spcBef>
                <a:spcPct val="0"/>
              </a:spcBef>
              <a:buNone/>
            </a:pPr>
            <a:r>
              <a:rPr lang="de-DE" dirty="0"/>
              <a:t>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" y="3923763"/>
            <a:ext cx="1353256" cy="738664"/>
          </a:xfrm>
          <a:gradFill flip="none" rotWithShape="1">
            <a:gsLst>
              <a:gs pos="0">
                <a:srgbClr val="79D9FF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92075" indent="0">
              <a:buNone/>
              <a:defRPr lang="de-DE" sz="4200" b="0" dirty="0" smtClean="0">
                <a:solidFill>
                  <a:schemeClr val="bg1"/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Titel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ED365B"/>
                </a:solidFill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7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FEF723C-30FC-40E4-974C-9AA7FC13E873}"/>
              </a:ext>
            </a:extLst>
          </p:cNvPr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156F97-FFF9-4F63-8D0D-36FC1C9C7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156F97-FFF9-4F63-8D0D-36FC1C9C7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CBE7F5-43F1-40D1-AAD9-8195220A7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75762"/>
            <a:ext cx="719403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63464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5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88A888B6-F449-4D1E-BBC1-4055D407E9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6279"/>
            <a:ext cx="12192000" cy="5630199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87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1_tx">
    <p:bg>
      <p:bgRef idx="1001">
        <a:schemeClr val="bg1"/>
      </p:bgRef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75762"/>
            <a:ext cx="12192000" cy="567071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1906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0128448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8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9" name="Titel 1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762"/>
          </a:xfr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55600" indent="0" algn="l">
              <a:defRPr lang="en-CA" sz="2400" b="1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de-DE" dirty="0"/>
              <a:t>Titelmasterformat durch Klicken bearbeiten</a:t>
            </a:r>
            <a:endParaRPr lang="en-C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3C4A88-9ED1-4828-AE21-6D4D16563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762"/>
            <a:ext cx="12192000" cy="48515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05D5C18-8848-4E44-9C51-1BA4CA260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23900"/>
            <a:ext cx="12192000" cy="5622925"/>
          </a:xfr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51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50006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928813"/>
            <a:ext cx="109728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591944" y="6551632"/>
            <a:ext cx="4128459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dirty="0" err="1"/>
              <a:t>copyright</a:t>
            </a:r>
            <a:r>
              <a:rPr lang="de-DE" dirty="0"/>
              <a:t> Scompler GmbH (alle Rechte vorbehalten)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11280576" y="6551632"/>
            <a:ext cx="685867" cy="253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ED375D"/>
                </a:solidFill>
                <a:latin typeface="+mj-lt"/>
              </a:defRPr>
            </a:lvl1pPr>
          </a:lstStyle>
          <a:p>
            <a:fld id="{2D6DF3C7-9487-4521-B766-6F89F370307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567608" y="6550208"/>
            <a:ext cx="2626691" cy="25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5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5E13C5-CF51-4DDC-A568-EA31EF6B4D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45116"/>
            <a:ext cx="12192000" cy="12683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8EBAFA0-06DB-4753-9277-AC0027A886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323" y="6552211"/>
            <a:ext cx="1122770" cy="2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258" r:id="rId2"/>
    <p:sldLayoutId id="2147484181" r:id="rId3"/>
    <p:sldLayoutId id="2147484255" r:id="rId4"/>
    <p:sldLayoutId id="2147484254" r:id="rId5"/>
    <p:sldLayoutId id="2147484221" r:id="rId6"/>
    <p:sldLayoutId id="2147484257" r:id="rId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1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8.wdp"/><Relationship Id="rId5" Type="http://schemas.microsoft.com/office/2007/relationships/hdphoto" Target="../media/hdphoto14.wdp"/><Relationship Id="rId1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microsoft.com/office/2007/relationships/hdphoto" Target="../media/hdphoto10.wdp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5.wdp"/><Relationship Id="rId18" Type="http://schemas.openxmlformats.org/officeDocument/2006/relationships/image" Target="../media/image32.jpe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openxmlformats.org/officeDocument/2006/relationships/image" Target="../media/image30.png"/><Relationship Id="rId17" Type="http://schemas.microsoft.com/office/2007/relationships/hdphoto" Target="../media/hdphoto16.wdp"/><Relationship Id="rId2" Type="http://schemas.openxmlformats.org/officeDocument/2006/relationships/image" Target="../media/image1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microsoft.com/office/2007/relationships/hdphoto" Target="../media/hdphoto12.wdp"/><Relationship Id="rId5" Type="http://schemas.microsoft.com/office/2007/relationships/hdphoto" Target="../media/hdphoto7.wdp"/><Relationship Id="rId1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microsoft.com/office/2007/relationships/hdphoto" Target="../media/hdphoto11.wdp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9.wdp"/><Relationship Id="rId1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5.png"/><Relationship Id="rId17" Type="http://schemas.microsoft.com/office/2007/relationships/hdphoto" Target="../media/hdphoto21.wdp"/><Relationship Id="rId2" Type="http://schemas.openxmlformats.org/officeDocument/2006/relationships/image" Target="../media/image9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microsoft.com/office/2007/relationships/hdphoto" Target="../media/hdphoto18.wdp"/><Relationship Id="rId5" Type="http://schemas.microsoft.com/office/2007/relationships/hdphoto" Target="../media/hdphoto2.wdp"/><Relationship Id="rId15" Type="http://schemas.microsoft.com/office/2007/relationships/hdphoto" Target="../media/hdphoto20.wdp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microsoft.com/office/2007/relationships/hdphoto" Target="../media/hdphoto17.wdp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mpler.com/sign-up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7.wd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12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 descr="Ein Bild, das Person, Wand, sitzend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F874D31D-56A6-4592-8D11-6CDF9B03891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F9D2493-CB05-4F62-87F0-BA4B32E280A6}" type="datetime2">
              <a:rPr lang="de-DE" smtClean="0"/>
              <a:pPr/>
              <a:t>Sonntag, 1. Juli 2018</a:t>
            </a:fld>
            <a:endParaRPr lang="en-CA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738282" y="214290"/>
            <a:ext cx="8715436" cy="407196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4730CE9-7909-4688-A1AC-C288BE3432E0}"/>
              </a:ext>
            </a:extLst>
          </p:cNvPr>
          <p:cNvSpPr/>
          <p:nvPr/>
        </p:nvSpPr>
        <p:spPr>
          <a:xfrm>
            <a:off x="0" y="4437113"/>
            <a:ext cx="4079776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none">
            <a:noAutofit/>
          </a:bodyPr>
          <a:lstStyle/>
          <a:p>
            <a:pPr marL="182563"/>
            <a:r>
              <a:rPr lang="de-DE" sz="3600" b="1" dirty="0">
                <a:solidFill>
                  <a:schemeClr val="tx2"/>
                </a:solidFill>
                <a:latin typeface="+mj-lt"/>
              </a:rPr>
              <a:t>Das Silo-Problem</a:t>
            </a:r>
            <a:endParaRPr lang="en-CA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F59BA6E-9406-4654-88C1-DF7F660B0219}"/>
              </a:ext>
            </a:extLst>
          </p:cNvPr>
          <p:cNvSpPr txBox="1"/>
          <p:nvPr/>
        </p:nvSpPr>
        <p:spPr>
          <a:xfrm>
            <a:off x="-12488" y="5212494"/>
            <a:ext cx="9348848" cy="461665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182563">
              <a:spcBef>
                <a:spcPts val="600"/>
              </a:spcBef>
            </a:pPr>
            <a:r>
              <a:rPr lang="de-DE" sz="2400" dirty="0">
                <a:solidFill>
                  <a:schemeClr val="bg1"/>
                </a:solidFill>
                <a:latin typeface="+mj-lt"/>
              </a:rPr>
              <a:t>Kommunikations-Silos im Unternehmen erkennen und überwinden</a:t>
            </a:r>
          </a:p>
        </p:txBody>
      </p:sp>
      <p:sp>
        <p:nvSpPr>
          <p:cNvPr id="3" name="Rechteck 2"/>
          <p:cNvSpPr/>
          <p:nvPr/>
        </p:nvSpPr>
        <p:spPr>
          <a:xfrm>
            <a:off x="-741" y="5753693"/>
            <a:ext cx="2280317" cy="307777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09550">
              <a:spcBef>
                <a:spcPts val="600"/>
              </a:spcBef>
            </a:pPr>
            <a:r>
              <a:rPr lang="en-CA" sz="1400" dirty="0">
                <a:solidFill>
                  <a:schemeClr val="bg1"/>
                </a:solidFill>
                <a:latin typeface="+mj-lt"/>
                <a:cs typeface="Arial" charset="0"/>
              </a:rPr>
              <a:t>Mirko Lange, Scompler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8374BBC-B790-4B99-A97B-33F772E51BB5}"/>
              </a:ext>
            </a:extLst>
          </p:cNvPr>
          <p:cNvSpPr/>
          <p:nvPr/>
        </p:nvSpPr>
        <p:spPr>
          <a:xfrm>
            <a:off x="9768408" y="4437112"/>
            <a:ext cx="2423592" cy="707886"/>
          </a:xfrm>
          <a:prstGeom prst="rect">
            <a:avLst/>
          </a:prstGeom>
          <a:solidFill>
            <a:srgbClr val="222021">
              <a:alpha val="69804"/>
            </a:srgbClr>
          </a:solidFill>
        </p:spPr>
        <p:txBody>
          <a:bodyPr wrap="square">
            <a:spAutoFit/>
          </a:bodyPr>
          <a:lstStyle/>
          <a:p>
            <a:pPr marL="182563"/>
            <a:r>
              <a:rPr lang="de-DE" sz="4000" b="1" dirty="0">
                <a:solidFill>
                  <a:schemeClr val="tx2"/>
                </a:solidFill>
                <a:latin typeface="+mj-lt"/>
              </a:rPr>
              <a:t> </a:t>
            </a:r>
            <a:endParaRPr lang="en-CA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5831533-070B-41E8-AF6C-244142CA22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1760" y="4571290"/>
            <a:ext cx="2016224" cy="42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3E6B460-150E-48F3-9350-60ED69385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8007" y="2290374"/>
            <a:ext cx="1012534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 Relations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C706B2-3AFB-403D-8D45-5E47177FB7A2}"/>
              </a:ext>
            </a:extLst>
          </p:cNvPr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56EAC00-23A0-4B18-98E2-13C22D9707F7}"/>
              </a:ext>
            </a:extLst>
          </p:cNvPr>
          <p:cNvSpPr/>
          <p:nvPr/>
        </p:nvSpPr>
        <p:spPr>
          <a:xfrm>
            <a:off x="6615568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Generation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CB0FCE5-B28F-48F7-B126-960AB9DB67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027" y="2290374"/>
            <a:ext cx="1025312" cy="265159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EB1897-1EAA-4F69-8683-2F01D5966F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231" y="2308662"/>
            <a:ext cx="996162" cy="261501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9CEFAE0-9630-4B9A-A2F9-F48B0FEB2F9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245" y="2298357"/>
            <a:ext cx="1016215" cy="261007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8745869-E36C-498A-B32D-CFACC2C2CAE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024" y="1353219"/>
            <a:ext cx="1706296" cy="4525904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AD20455A-8BB8-4973-9CD7-6182759D8D3E}"/>
              </a:ext>
            </a:extLst>
          </p:cNvPr>
          <p:cNvSpPr/>
          <p:nvPr/>
        </p:nvSpPr>
        <p:spPr>
          <a:xfrm>
            <a:off x="7290487" y="5212242"/>
            <a:ext cx="1668162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Digital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4" name="Rechteckige Legende 23">
            <a:extLst>
              <a:ext uri="{FF2B5EF4-FFF2-40B4-BE49-F238E27FC236}">
                <a16:creationId xmlns:a16="http://schemas.microsoft.com/office/drawing/2014/main" id="{FB7DF5E7-D763-4140-A2F2-A5B4A40F3E4D}"/>
              </a:ext>
            </a:extLst>
          </p:cNvPr>
          <p:cNvSpPr/>
          <p:nvPr/>
        </p:nvSpPr>
        <p:spPr>
          <a:xfrm>
            <a:off x="6124669" y="990195"/>
            <a:ext cx="1385558" cy="778587"/>
          </a:xfrm>
          <a:prstGeom prst="wedgeRectCallout">
            <a:avLst>
              <a:gd name="adj1" fmla="val 60279"/>
              <a:gd name="adj2" fmla="val 97433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„Ich will Reichweite und Bekanntheit, </a:t>
            </a:r>
            <a:br>
              <a:rPr lang="de-DE" sz="1150" dirty="0"/>
            </a:br>
            <a:r>
              <a:rPr lang="de-DE" sz="1150" dirty="0"/>
              <a:t>um jeden Preis!“</a:t>
            </a:r>
          </a:p>
        </p:txBody>
      </p:sp>
    </p:spTree>
    <p:extLst>
      <p:ext uri="{BB962C8B-B14F-4D97-AF65-F5344CB8AC3E}">
        <p14:creationId xmlns:p14="http://schemas.microsoft.com/office/powerpoint/2010/main" val="3178609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EB1897-1EAA-4F69-8683-2F01D5966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231" y="2308662"/>
            <a:ext cx="996162" cy="261501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9CEFAE0-9630-4B9A-A2F9-F48B0FEB2F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245" y="2298357"/>
            <a:ext cx="1016215" cy="261007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8745869-E36C-498A-B32D-CFACC2C2CAE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371" y="2285157"/>
            <a:ext cx="1003602" cy="26620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 Relations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C706B2-3AFB-403D-8D45-5E47177FB7A2}"/>
              </a:ext>
            </a:extLst>
          </p:cNvPr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CB0FCE5-B28F-48F7-B126-960AB9DB67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027" y="2290374"/>
            <a:ext cx="1025312" cy="265159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56EAC00-23A0-4B18-98E2-13C22D9707F7}"/>
              </a:ext>
            </a:extLst>
          </p:cNvPr>
          <p:cNvSpPr/>
          <p:nvPr/>
        </p:nvSpPr>
        <p:spPr>
          <a:xfrm>
            <a:off x="6615568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 Generation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D20455A-8BB8-4973-9CD7-6182759D8D3E}"/>
              </a:ext>
            </a:extLst>
          </p:cNvPr>
          <p:cNvSpPr/>
          <p:nvPr/>
        </p:nvSpPr>
        <p:spPr>
          <a:xfrm>
            <a:off x="7623338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Digital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Marketing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093B1AFF-75FB-49F0-B47F-4B1B29D31C3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3391" y="2290374"/>
            <a:ext cx="1026907" cy="265159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87FA9F5-1EA5-48BD-B405-6CDC7A3E4BE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116" y="1363616"/>
            <a:ext cx="1720316" cy="450511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ACEA3D5C-1CC1-4774-A9DC-3F426D0594D8}"/>
              </a:ext>
            </a:extLst>
          </p:cNvPr>
          <p:cNvSpPr/>
          <p:nvPr/>
        </p:nvSpPr>
        <p:spPr>
          <a:xfrm>
            <a:off x="8279474" y="5212242"/>
            <a:ext cx="1704958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Interne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900" dirty="0">
                <a:solidFill>
                  <a:schemeClr val="bg1"/>
                </a:solidFill>
              </a:rPr>
              <a:t>Kommunikation</a:t>
            </a:r>
            <a:endParaRPr lang="en-CA" sz="1050" dirty="0">
              <a:solidFill>
                <a:schemeClr val="bg1"/>
              </a:solidFill>
            </a:endParaRPr>
          </a:p>
        </p:txBody>
      </p:sp>
      <p:sp>
        <p:nvSpPr>
          <p:cNvPr id="38" name="Rechteckige Legende 27">
            <a:extLst>
              <a:ext uri="{FF2B5EF4-FFF2-40B4-BE49-F238E27FC236}">
                <a16:creationId xmlns:a16="http://schemas.microsoft.com/office/drawing/2014/main" id="{25DCFE38-DBD4-4524-9688-A37A56D86D32}"/>
              </a:ext>
            </a:extLst>
          </p:cNvPr>
          <p:cNvSpPr/>
          <p:nvPr/>
        </p:nvSpPr>
        <p:spPr>
          <a:xfrm>
            <a:off x="9615153" y="927749"/>
            <a:ext cx="1385558" cy="778587"/>
          </a:xfrm>
          <a:prstGeom prst="wedgeRectCallout">
            <a:avLst>
              <a:gd name="adj1" fmla="val -39957"/>
              <a:gd name="adj2" fmla="val 105109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„Ich will endlich auch mal gelesen werden.“</a:t>
            </a:r>
          </a:p>
        </p:txBody>
      </p:sp>
    </p:spTree>
    <p:extLst>
      <p:ext uri="{BB962C8B-B14F-4D97-AF65-F5344CB8AC3E}">
        <p14:creationId xmlns:p14="http://schemas.microsoft.com/office/powerpoint/2010/main" val="1861108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FEB1897-1EAA-4F69-8683-2F01D5966F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231" y="2308662"/>
            <a:ext cx="996162" cy="2615018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 Relations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E9CEFAE0-9630-4B9A-A2F9-F48B0FEB2F9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245" y="2298357"/>
            <a:ext cx="1016215" cy="2610079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92C706B2-3AFB-403D-8D45-5E47177FB7A2}"/>
              </a:ext>
            </a:extLst>
          </p:cNvPr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CB0FCE5-B28F-48F7-B126-960AB9DB67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027" y="2290374"/>
            <a:ext cx="1025312" cy="2651594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56EAC00-23A0-4B18-98E2-13C22D9707F7}"/>
              </a:ext>
            </a:extLst>
          </p:cNvPr>
          <p:cNvSpPr/>
          <p:nvPr/>
        </p:nvSpPr>
        <p:spPr>
          <a:xfrm>
            <a:off x="6615568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 Generation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8745869-E36C-498A-B32D-CFACC2C2CA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371" y="2285157"/>
            <a:ext cx="1003602" cy="2662028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AD20455A-8BB8-4973-9CD7-6182759D8D3E}"/>
              </a:ext>
            </a:extLst>
          </p:cNvPr>
          <p:cNvSpPr/>
          <p:nvPr/>
        </p:nvSpPr>
        <p:spPr>
          <a:xfrm>
            <a:off x="7623338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Digital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Marketing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87FA9F5-1EA5-48BD-B405-6CDC7A3E4BE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100" y="2303714"/>
            <a:ext cx="1002348" cy="2624914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A55A063F-2E25-4DE3-9B92-8CEE948894AF}"/>
              </a:ext>
            </a:extLst>
          </p:cNvPr>
          <p:cNvSpPr/>
          <p:nvPr/>
        </p:nvSpPr>
        <p:spPr>
          <a:xfrm>
            <a:off x="863336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Interne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900" dirty="0">
                <a:solidFill>
                  <a:schemeClr val="bg1"/>
                </a:solidFill>
              </a:rPr>
              <a:t>Kommunikation</a:t>
            </a:r>
            <a:endParaRPr lang="en-CA" sz="1050" dirty="0">
              <a:solidFill>
                <a:schemeClr val="bg1"/>
              </a:solidFill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1DD0190C-4AE2-4CED-8E7C-80B5034800A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9137" y="1272367"/>
            <a:ext cx="1815416" cy="4687608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A12471DD-1EF1-4DA4-9BE7-54C2C3F7324C}"/>
              </a:ext>
            </a:extLst>
          </p:cNvPr>
          <p:cNvSpPr/>
          <p:nvPr/>
        </p:nvSpPr>
        <p:spPr>
          <a:xfrm>
            <a:off x="9244678" y="5212242"/>
            <a:ext cx="1777549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Marken-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41" name="Rechteckige Legende 28">
            <a:extLst>
              <a:ext uri="{FF2B5EF4-FFF2-40B4-BE49-F238E27FC236}">
                <a16:creationId xmlns:a16="http://schemas.microsoft.com/office/drawing/2014/main" id="{4EF028D2-6D43-4A95-9F13-AEE513E26085}"/>
              </a:ext>
            </a:extLst>
          </p:cNvPr>
          <p:cNvSpPr/>
          <p:nvPr/>
        </p:nvSpPr>
        <p:spPr>
          <a:xfrm>
            <a:off x="8157415" y="891013"/>
            <a:ext cx="1385558" cy="778587"/>
          </a:xfrm>
          <a:prstGeom prst="wedgeRectCallout">
            <a:avLst>
              <a:gd name="adj1" fmla="val 68067"/>
              <a:gd name="adj2" fmla="val 87448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„Es geht hier doch um Branded Content, oder?“</a:t>
            </a:r>
          </a:p>
        </p:txBody>
      </p:sp>
    </p:spTree>
    <p:extLst>
      <p:ext uri="{BB962C8B-B14F-4D97-AF65-F5344CB8AC3E}">
        <p14:creationId xmlns:p14="http://schemas.microsoft.com/office/powerpoint/2010/main" val="3794309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299" y="2290374"/>
            <a:ext cx="9144000" cy="265159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333006"/>
            <a:ext cx="9144000" cy="262724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108" y="2311022"/>
            <a:ext cx="1033273" cy="26272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 entstehen Silos!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39FE99-CA59-441C-A377-7340157F3385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20" name="Rechteck 19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hteck 21"/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3" name="Rechteck 22"/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25" name="Rechteck 24"/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 Relations</a:t>
            </a:r>
          </a:p>
        </p:txBody>
      </p:sp>
      <p:sp>
        <p:nvSpPr>
          <p:cNvPr id="26" name="Rechteck 25"/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27" name="Rechteck 26"/>
          <p:cNvSpPr/>
          <p:nvPr/>
        </p:nvSpPr>
        <p:spPr>
          <a:xfrm>
            <a:off x="6615568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 Generation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7623338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Digital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0" name="Rechteck 29"/>
          <p:cNvSpPr/>
          <p:nvPr/>
        </p:nvSpPr>
        <p:spPr>
          <a:xfrm>
            <a:off x="9643392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Marken-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29" name="Rechteck 28"/>
          <p:cNvSpPr/>
          <p:nvPr/>
        </p:nvSpPr>
        <p:spPr>
          <a:xfrm>
            <a:off x="8633365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Interne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900" dirty="0">
                <a:solidFill>
                  <a:schemeClr val="bg1"/>
                </a:solidFill>
              </a:rPr>
              <a:t>Kommunikation</a:t>
            </a:r>
            <a:endParaRPr lang="en-CA" sz="1050" dirty="0">
              <a:solidFill>
                <a:schemeClr val="bg1"/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2556344" y="2204865"/>
            <a:ext cx="7100346" cy="2808312"/>
            <a:chOff x="1032344" y="2204864"/>
            <a:chExt cx="7100346" cy="2957797"/>
          </a:xfrm>
        </p:grpSpPr>
        <p:cxnSp>
          <p:nvCxnSpPr>
            <p:cNvPr id="41" name="Gerader Verbinder 40"/>
            <p:cNvCxnSpPr/>
            <p:nvPr/>
          </p:nvCxnSpPr>
          <p:spPr>
            <a:xfrm>
              <a:off x="1032344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2056024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3070412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4077479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074027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6115283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7121893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8132690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hteck 31">
            <a:extLst>
              <a:ext uri="{FF2B5EF4-FFF2-40B4-BE49-F238E27FC236}">
                <a16:creationId xmlns:a16="http://schemas.microsoft.com/office/drawing/2014/main" id="{6E74CA5D-3207-4CBC-BFEE-BBF43DE8CB33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42875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4C71A96C-4742-45BC-88C7-C1D840AA48A8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0864D72-B48E-4CE2-8770-268A415E4D38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A40DD21-5FE0-4D6F-940E-89733F80F59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A61CFB9-4D9C-4F4B-A1A8-839FF65CF2E4}"/>
              </a:ext>
            </a:extLst>
          </p:cNvPr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56F439A6-12DB-41D8-A21A-E200894DE5AE}"/>
              </a:ext>
            </a:extLst>
          </p:cNvPr>
          <p:cNvSpPr/>
          <p:nvPr/>
        </p:nvSpPr>
        <p:spPr>
          <a:xfrm>
            <a:off x="6615568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1249BCB-0E1D-4F7C-BCF1-3A3E1AC68819}"/>
              </a:ext>
            </a:extLst>
          </p:cNvPr>
          <p:cNvSpPr/>
          <p:nvPr/>
        </p:nvSpPr>
        <p:spPr>
          <a:xfrm>
            <a:off x="7623338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Digital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D7785CC-41EB-4B97-AD46-8CD2961C5986}"/>
              </a:ext>
            </a:extLst>
          </p:cNvPr>
          <p:cNvSpPr/>
          <p:nvPr/>
        </p:nvSpPr>
        <p:spPr>
          <a:xfrm>
            <a:off x="9643392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Marken-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DF39BE6-22EC-4056-A819-F2915260F012}"/>
              </a:ext>
            </a:extLst>
          </p:cNvPr>
          <p:cNvSpPr/>
          <p:nvPr/>
        </p:nvSpPr>
        <p:spPr>
          <a:xfrm>
            <a:off x="8633365" y="5212242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Interne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900" dirty="0">
                <a:solidFill>
                  <a:schemeClr val="bg1"/>
                </a:solidFill>
              </a:rPr>
              <a:t>Kommunikation</a:t>
            </a:r>
            <a:endParaRPr lang="en-CA" sz="1050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288E3A7C-C94D-4F74-B357-9415E0190B23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333006"/>
            <a:ext cx="9144000" cy="2627249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108" y="2311022"/>
            <a:ext cx="1033273" cy="26272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Jeder kämpft für sich um seine persönlichen KPIs 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39FE99-CA59-441C-A377-7340157F3385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20" name="Rechteck 19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hteckige Legende 30"/>
          <p:cNvSpPr/>
          <p:nvPr/>
        </p:nvSpPr>
        <p:spPr>
          <a:xfrm>
            <a:off x="293044" y="1360907"/>
            <a:ext cx="1224829" cy="778587"/>
          </a:xfrm>
          <a:prstGeom prst="wedgeRectCallout">
            <a:avLst>
              <a:gd name="adj1" fmla="val 50367"/>
              <a:gd name="adj2" fmla="val 97684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Likes, Shares, Kommentare und Traffic!</a:t>
            </a:r>
          </a:p>
        </p:txBody>
      </p:sp>
      <p:sp>
        <p:nvSpPr>
          <p:cNvPr id="32" name="Rechteckige Legende 31"/>
          <p:cNvSpPr/>
          <p:nvPr/>
        </p:nvSpPr>
        <p:spPr>
          <a:xfrm>
            <a:off x="2883890" y="1252355"/>
            <a:ext cx="1224829" cy="778587"/>
          </a:xfrm>
          <a:prstGeom prst="wedgeRectCallout">
            <a:avLst>
              <a:gd name="adj1" fmla="val 48406"/>
              <a:gd name="adj2" fmla="val 107626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Produktions-kosten und Besuche</a:t>
            </a:r>
          </a:p>
        </p:txBody>
      </p:sp>
      <p:sp>
        <p:nvSpPr>
          <p:cNvPr id="33" name="Rechteckige Legende 32"/>
          <p:cNvSpPr/>
          <p:nvPr/>
        </p:nvSpPr>
        <p:spPr>
          <a:xfrm>
            <a:off x="5474736" y="1373356"/>
            <a:ext cx="1224829" cy="778587"/>
          </a:xfrm>
          <a:prstGeom prst="wedgeRectCallout">
            <a:avLst>
              <a:gd name="adj1" fmla="val -2169"/>
              <a:gd name="adj2" fmla="val 107653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200" dirty="0"/>
              <a:t>“Reduktion der Anrufe im Callcenter”</a:t>
            </a:r>
          </a:p>
        </p:txBody>
      </p:sp>
      <p:sp>
        <p:nvSpPr>
          <p:cNvPr id="34" name="Rechteckige Legende 33"/>
          <p:cNvSpPr/>
          <p:nvPr/>
        </p:nvSpPr>
        <p:spPr>
          <a:xfrm>
            <a:off x="8065582" y="1145965"/>
            <a:ext cx="1224829" cy="778587"/>
          </a:xfrm>
          <a:prstGeom prst="wedgeRectCallout">
            <a:avLst>
              <a:gd name="adj1" fmla="val -30677"/>
              <a:gd name="adj2" fmla="val 118360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„Anzahl Artikel in der W&amp;V!“</a:t>
            </a:r>
          </a:p>
        </p:txBody>
      </p:sp>
      <p:sp>
        <p:nvSpPr>
          <p:cNvPr id="35" name="Rechteckige Legende 34"/>
          <p:cNvSpPr/>
          <p:nvPr/>
        </p:nvSpPr>
        <p:spPr>
          <a:xfrm>
            <a:off x="1588467" y="874827"/>
            <a:ext cx="1224829" cy="778587"/>
          </a:xfrm>
          <a:prstGeom prst="wedgeRectCallout">
            <a:avLst>
              <a:gd name="adj1" fmla="val 52728"/>
              <a:gd name="adj2" fmla="val 166293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Ranking für bestimmte Keywords</a:t>
            </a:r>
          </a:p>
        </p:txBody>
      </p:sp>
      <p:sp>
        <p:nvSpPr>
          <p:cNvPr id="36" name="Rechteckige Legende 35"/>
          <p:cNvSpPr/>
          <p:nvPr/>
        </p:nvSpPr>
        <p:spPr>
          <a:xfrm>
            <a:off x="4179313" y="950374"/>
            <a:ext cx="1224829" cy="778587"/>
          </a:xfrm>
          <a:prstGeom prst="wedgeRectCallout">
            <a:avLst>
              <a:gd name="adj1" fmla="val 15905"/>
              <a:gd name="adj2" fmla="val 137997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Clippings, Meinungsindex, Fairnessindex</a:t>
            </a:r>
          </a:p>
        </p:txBody>
      </p:sp>
      <p:sp>
        <p:nvSpPr>
          <p:cNvPr id="37" name="Rechteckige Legende 36"/>
          <p:cNvSpPr/>
          <p:nvPr/>
        </p:nvSpPr>
        <p:spPr>
          <a:xfrm>
            <a:off x="6770159" y="844930"/>
            <a:ext cx="1224829" cy="778587"/>
          </a:xfrm>
          <a:prstGeom prst="wedgeRectCallout">
            <a:avLst>
              <a:gd name="adj1" fmla="val -21232"/>
              <a:gd name="adj2" fmla="val 166294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„Natürlich Leads, Leads und Leads!“</a:t>
            </a:r>
          </a:p>
        </p:txBody>
      </p:sp>
      <p:sp>
        <p:nvSpPr>
          <p:cNvPr id="38" name="Rechteckige Legende 37"/>
          <p:cNvSpPr/>
          <p:nvPr/>
        </p:nvSpPr>
        <p:spPr>
          <a:xfrm>
            <a:off x="9361005" y="1011228"/>
            <a:ext cx="1224829" cy="778587"/>
          </a:xfrm>
          <a:prstGeom prst="wedgeRectCallout">
            <a:avLst>
              <a:gd name="adj1" fmla="val -40955"/>
              <a:gd name="adj2" fmla="val 133901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Aufrufe im Intranet</a:t>
            </a:r>
          </a:p>
        </p:txBody>
      </p:sp>
      <p:sp>
        <p:nvSpPr>
          <p:cNvPr id="39" name="Rechteckige Legende 38"/>
          <p:cNvSpPr/>
          <p:nvPr/>
        </p:nvSpPr>
        <p:spPr>
          <a:xfrm>
            <a:off x="10656425" y="1264120"/>
            <a:ext cx="1224829" cy="778587"/>
          </a:xfrm>
          <a:prstGeom prst="wedgeRectCallout">
            <a:avLst>
              <a:gd name="adj1" fmla="val -57710"/>
              <a:gd name="adj2" fmla="val 101590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Anzahl Markenzeichen pro Content</a:t>
            </a:r>
          </a:p>
        </p:txBody>
      </p:sp>
      <p:grpSp>
        <p:nvGrpSpPr>
          <p:cNvPr id="49" name="Gruppieren 48"/>
          <p:cNvGrpSpPr/>
          <p:nvPr/>
        </p:nvGrpSpPr>
        <p:grpSpPr>
          <a:xfrm>
            <a:off x="2556344" y="2204865"/>
            <a:ext cx="7100346" cy="2808312"/>
            <a:chOff x="1032344" y="2204864"/>
            <a:chExt cx="7100346" cy="2957797"/>
          </a:xfrm>
        </p:grpSpPr>
        <p:cxnSp>
          <p:nvCxnSpPr>
            <p:cNvPr id="41" name="Gerader Verbinder 40"/>
            <p:cNvCxnSpPr/>
            <p:nvPr/>
          </p:nvCxnSpPr>
          <p:spPr>
            <a:xfrm>
              <a:off x="1032344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2056024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>
              <a:off x="3070412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4077479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>
              <a:off x="5074027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6115283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7121893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>
              <a:off x="8132690" y="2204864"/>
              <a:ext cx="0" cy="2957797"/>
            </a:xfrm>
            <a:prstGeom prst="line">
              <a:avLst/>
            </a:prstGeom>
            <a:ln w="152400">
              <a:solidFill>
                <a:srgbClr val="ED385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5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Also wie bringen wir da jetzt „Content“ rein?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5135893" y="6551632"/>
            <a:ext cx="4128459" cy="2532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984432" y="6551632"/>
            <a:ext cx="685867" cy="253201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3178752" cy="254625"/>
          </a:xfrm>
          <a:prstGeom prst="rect">
            <a:avLst/>
          </a:prstGeom>
        </p:spPr>
        <p:txBody>
          <a:bodyPr/>
          <a:lstStyle/>
          <a:p>
            <a:fld id="{C836F16E-66D5-4ADE-9DE0-FB27D61C8407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2E36AC-6A85-442C-AEA9-9D19308A7D9A}"/>
              </a:ext>
            </a:extLst>
          </p:cNvPr>
          <p:cNvSpPr/>
          <p:nvPr/>
        </p:nvSpPr>
        <p:spPr>
          <a:xfrm rot="16200000">
            <a:off x="881940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Social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766DDA-19B3-486D-B81D-49549BFA4C66}"/>
              </a:ext>
            </a:extLst>
          </p:cNvPr>
          <p:cNvSpPr/>
          <p:nvPr/>
        </p:nvSpPr>
        <p:spPr>
          <a:xfrm rot="16200000">
            <a:off x="1892058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71C6F0B-FD56-49A9-8B16-FABE8FE571CE}"/>
              </a:ext>
            </a:extLst>
          </p:cNvPr>
          <p:cNvSpPr/>
          <p:nvPr/>
        </p:nvSpPr>
        <p:spPr>
          <a:xfrm rot="16200000">
            <a:off x="392172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Public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2D8F9C-A845-4A9D-B740-F56B220EE819}"/>
              </a:ext>
            </a:extLst>
          </p:cNvPr>
          <p:cNvSpPr/>
          <p:nvPr/>
        </p:nvSpPr>
        <p:spPr>
          <a:xfrm rot="16200000">
            <a:off x="4936565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Customer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5A24A0-473F-4C3E-B517-57E06AB540BA}"/>
              </a:ext>
            </a:extLst>
          </p:cNvPr>
          <p:cNvSpPr/>
          <p:nvPr/>
        </p:nvSpPr>
        <p:spPr>
          <a:xfrm rot="16200000">
            <a:off x="595128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Demand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BA8E3C-4B1D-4E5D-B32F-533B42EA1256}"/>
              </a:ext>
            </a:extLst>
          </p:cNvPr>
          <p:cNvSpPr/>
          <p:nvPr/>
        </p:nvSpPr>
        <p:spPr>
          <a:xfrm rot="16200000">
            <a:off x="695905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Digital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538606-6360-4143-B974-CFB7E2903E7B}"/>
              </a:ext>
            </a:extLst>
          </p:cNvPr>
          <p:cNvSpPr/>
          <p:nvPr/>
        </p:nvSpPr>
        <p:spPr>
          <a:xfrm rot="16200000">
            <a:off x="8979106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Marken-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7E06FE-D781-4D11-A16C-2ED976AE4E4E}"/>
              </a:ext>
            </a:extLst>
          </p:cNvPr>
          <p:cNvSpPr/>
          <p:nvPr/>
        </p:nvSpPr>
        <p:spPr>
          <a:xfrm rot="16200000">
            <a:off x="796907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Interne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64BA0B4-A1E3-423C-8955-78B7AD4D6CE0}"/>
              </a:ext>
            </a:extLst>
          </p:cNvPr>
          <p:cNvSpPr/>
          <p:nvPr/>
        </p:nvSpPr>
        <p:spPr>
          <a:xfrm rot="16200000">
            <a:off x="2906894" y="3211906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Corporate</a:t>
            </a:r>
          </a:p>
          <a:p>
            <a:r>
              <a:rPr lang="en-CA" sz="160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085DD77-5B15-42BE-92E6-219A62815F5E}"/>
              </a:ext>
            </a:extLst>
          </p:cNvPr>
          <p:cNvSpPr/>
          <p:nvPr/>
        </p:nvSpPr>
        <p:spPr>
          <a:xfrm rot="16200000">
            <a:off x="9989133" y="3210188"/>
            <a:ext cx="1732230" cy="873705"/>
          </a:xfrm>
          <a:prstGeom prst="rect">
            <a:avLst/>
          </a:prstGeom>
          <a:solidFill>
            <a:srgbClr val="ED375D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Content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0921F0-FB0E-49D0-B999-60D93973B7F3}"/>
              </a:ext>
            </a:extLst>
          </p:cNvPr>
          <p:cNvSpPr txBox="1"/>
          <p:nvPr/>
        </p:nvSpPr>
        <p:spPr>
          <a:xfrm>
            <a:off x="10503053" y="1268760"/>
            <a:ext cx="6335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DAEB598-A794-458C-9219-936A44D82721}"/>
              </a:ext>
            </a:extLst>
          </p:cNvPr>
          <p:cNvSpPr txBox="1"/>
          <p:nvPr/>
        </p:nvSpPr>
        <p:spPr>
          <a:xfrm>
            <a:off x="1454678" y="1162234"/>
            <a:ext cx="348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+mj-lt"/>
              </a:rPr>
              <a:t>Touchpoint</a:t>
            </a:r>
            <a:r>
              <a:rPr lang="de-DE" sz="2000" dirty="0">
                <a:solidFill>
                  <a:schemeClr val="bg1"/>
                </a:solidFill>
                <a:latin typeface="+mj-lt"/>
              </a:rPr>
              <a:t> Management?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CBEA3C-643C-4D5E-8C4D-F9C962DBADE5}"/>
              </a:ext>
            </a:extLst>
          </p:cNvPr>
          <p:cNvSpPr txBox="1"/>
          <p:nvPr/>
        </p:nvSpPr>
        <p:spPr>
          <a:xfrm>
            <a:off x="4178294" y="1929257"/>
            <a:ext cx="440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j-lt"/>
              </a:rPr>
              <a:t>Customer Journey Management?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8A995F-5460-4A50-978A-AC90E9026E8A}"/>
              </a:ext>
            </a:extLst>
          </p:cNvPr>
          <p:cNvSpPr txBox="1"/>
          <p:nvPr/>
        </p:nvSpPr>
        <p:spPr>
          <a:xfrm>
            <a:off x="7034673" y="1111955"/>
            <a:ext cx="187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j-lt"/>
              </a:rPr>
              <a:t>Sales Funnel?</a:t>
            </a:r>
          </a:p>
        </p:txBody>
      </p:sp>
    </p:spTree>
    <p:extLst>
      <p:ext uri="{BB962C8B-B14F-4D97-AF65-F5344CB8AC3E}">
        <p14:creationId xmlns:p14="http://schemas.microsoft.com/office/powerpoint/2010/main" val="816539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/>
      <p:bldP spid="3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der falsche Ansatz, denn: Alle produzieren ja schon „Content“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5135893" y="6551632"/>
            <a:ext cx="4128459" cy="2532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984432" y="6551632"/>
            <a:ext cx="685867" cy="253201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3178752" cy="254625"/>
          </a:xfrm>
          <a:prstGeom prst="rect">
            <a:avLst/>
          </a:prstGeom>
        </p:spPr>
        <p:txBody>
          <a:bodyPr/>
          <a:lstStyle/>
          <a:p>
            <a:fld id="{C836F16E-66D5-4ADE-9DE0-FB27D61C8407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2E36AC-6A85-442C-AEA9-9D19308A7D9A}"/>
              </a:ext>
            </a:extLst>
          </p:cNvPr>
          <p:cNvSpPr/>
          <p:nvPr/>
        </p:nvSpPr>
        <p:spPr>
          <a:xfrm rot="16200000">
            <a:off x="881940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Social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766DDA-19B3-486D-B81D-49549BFA4C66}"/>
              </a:ext>
            </a:extLst>
          </p:cNvPr>
          <p:cNvSpPr/>
          <p:nvPr/>
        </p:nvSpPr>
        <p:spPr>
          <a:xfrm rot="16200000">
            <a:off x="1892058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71C6F0B-FD56-49A9-8B16-FABE8FE571CE}"/>
              </a:ext>
            </a:extLst>
          </p:cNvPr>
          <p:cNvSpPr/>
          <p:nvPr/>
        </p:nvSpPr>
        <p:spPr>
          <a:xfrm rot="16200000">
            <a:off x="392172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Public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2D8F9C-A845-4A9D-B740-F56B220EE819}"/>
              </a:ext>
            </a:extLst>
          </p:cNvPr>
          <p:cNvSpPr/>
          <p:nvPr/>
        </p:nvSpPr>
        <p:spPr>
          <a:xfrm rot="16200000">
            <a:off x="4936565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Customer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5A24A0-473F-4C3E-B517-57E06AB540BA}"/>
              </a:ext>
            </a:extLst>
          </p:cNvPr>
          <p:cNvSpPr/>
          <p:nvPr/>
        </p:nvSpPr>
        <p:spPr>
          <a:xfrm rot="16200000">
            <a:off x="595128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Demand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BA8E3C-4B1D-4E5D-B32F-533B42EA1256}"/>
              </a:ext>
            </a:extLst>
          </p:cNvPr>
          <p:cNvSpPr/>
          <p:nvPr/>
        </p:nvSpPr>
        <p:spPr>
          <a:xfrm rot="16200000">
            <a:off x="695905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Digital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538606-6360-4143-B974-CFB7E2903E7B}"/>
              </a:ext>
            </a:extLst>
          </p:cNvPr>
          <p:cNvSpPr/>
          <p:nvPr/>
        </p:nvSpPr>
        <p:spPr>
          <a:xfrm rot="16200000">
            <a:off x="8979106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Marken-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7E06FE-D781-4D11-A16C-2ED976AE4E4E}"/>
              </a:ext>
            </a:extLst>
          </p:cNvPr>
          <p:cNvSpPr/>
          <p:nvPr/>
        </p:nvSpPr>
        <p:spPr>
          <a:xfrm rot="16200000">
            <a:off x="796907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Interne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64BA0B4-A1E3-423C-8955-78B7AD4D6CE0}"/>
              </a:ext>
            </a:extLst>
          </p:cNvPr>
          <p:cNvSpPr/>
          <p:nvPr/>
        </p:nvSpPr>
        <p:spPr>
          <a:xfrm rot="16200000">
            <a:off x="2906894" y="3211906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Corporate</a:t>
            </a:r>
          </a:p>
          <a:p>
            <a:r>
              <a:rPr lang="en-CA" sz="160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707511-DC73-4957-879B-57092BE15CC8}"/>
              </a:ext>
            </a:extLst>
          </p:cNvPr>
          <p:cNvSpPr/>
          <p:nvPr/>
        </p:nvSpPr>
        <p:spPr>
          <a:xfrm>
            <a:off x="1311202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F75C928-4578-446A-878D-F437A0B999A5}"/>
              </a:ext>
            </a:extLst>
          </p:cNvPr>
          <p:cNvSpPr/>
          <p:nvPr/>
        </p:nvSpPr>
        <p:spPr>
          <a:xfrm>
            <a:off x="2323924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1DD0A6E-B641-410E-B90F-930056D39C65}"/>
              </a:ext>
            </a:extLst>
          </p:cNvPr>
          <p:cNvSpPr/>
          <p:nvPr/>
        </p:nvSpPr>
        <p:spPr>
          <a:xfrm>
            <a:off x="333664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A249BCD-A31C-4663-85A6-9798146C576C}"/>
              </a:ext>
            </a:extLst>
          </p:cNvPr>
          <p:cNvSpPr/>
          <p:nvPr/>
        </p:nvSpPr>
        <p:spPr>
          <a:xfrm>
            <a:off x="434936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3480593-C4D0-46C8-8D05-C9FFBE736375}"/>
              </a:ext>
            </a:extLst>
          </p:cNvPr>
          <p:cNvSpPr/>
          <p:nvPr/>
        </p:nvSpPr>
        <p:spPr>
          <a:xfrm>
            <a:off x="5371924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6E8737D-664B-4F1D-BBDA-9E64DBFE0497}"/>
              </a:ext>
            </a:extLst>
          </p:cNvPr>
          <p:cNvSpPr/>
          <p:nvPr/>
        </p:nvSpPr>
        <p:spPr>
          <a:xfrm>
            <a:off x="6384646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834A7A0-1B31-4E25-A18C-8160436BAE01}"/>
              </a:ext>
            </a:extLst>
          </p:cNvPr>
          <p:cNvSpPr/>
          <p:nvPr/>
        </p:nvSpPr>
        <p:spPr>
          <a:xfrm>
            <a:off x="738753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93DD510-5D70-40C3-B99D-DC4D8C9458C0}"/>
              </a:ext>
            </a:extLst>
          </p:cNvPr>
          <p:cNvSpPr/>
          <p:nvPr/>
        </p:nvSpPr>
        <p:spPr>
          <a:xfrm>
            <a:off x="840025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A7BB37A-68A7-4D60-BDEA-6E95D83557A9}"/>
              </a:ext>
            </a:extLst>
          </p:cNvPr>
          <p:cNvSpPr/>
          <p:nvPr/>
        </p:nvSpPr>
        <p:spPr>
          <a:xfrm>
            <a:off x="9412983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47653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brauchen die verbindende Content Strategie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5135893" y="6551632"/>
            <a:ext cx="4128459" cy="2532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984432" y="6551632"/>
            <a:ext cx="685867" cy="253201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3178752" cy="254625"/>
          </a:xfrm>
          <a:prstGeom prst="rect">
            <a:avLst/>
          </a:prstGeom>
        </p:spPr>
        <p:txBody>
          <a:bodyPr/>
          <a:lstStyle/>
          <a:p>
            <a:fld id="{C836F16E-66D5-4ADE-9DE0-FB27D61C8407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2E36AC-6A85-442C-AEA9-9D19308A7D9A}"/>
              </a:ext>
            </a:extLst>
          </p:cNvPr>
          <p:cNvSpPr/>
          <p:nvPr/>
        </p:nvSpPr>
        <p:spPr>
          <a:xfrm rot="16200000">
            <a:off x="881940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Social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766DDA-19B3-486D-B81D-49549BFA4C66}"/>
              </a:ext>
            </a:extLst>
          </p:cNvPr>
          <p:cNvSpPr/>
          <p:nvPr/>
        </p:nvSpPr>
        <p:spPr>
          <a:xfrm rot="16200000">
            <a:off x="1892058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71C6F0B-FD56-49A9-8B16-FABE8FE571CE}"/>
              </a:ext>
            </a:extLst>
          </p:cNvPr>
          <p:cNvSpPr/>
          <p:nvPr/>
        </p:nvSpPr>
        <p:spPr>
          <a:xfrm rot="16200000">
            <a:off x="392172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Public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2D8F9C-A845-4A9D-B740-F56B220EE819}"/>
              </a:ext>
            </a:extLst>
          </p:cNvPr>
          <p:cNvSpPr/>
          <p:nvPr/>
        </p:nvSpPr>
        <p:spPr>
          <a:xfrm rot="16200000">
            <a:off x="4936565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Customer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5A24A0-473F-4C3E-B517-57E06AB540BA}"/>
              </a:ext>
            </a:extLst>
          </p:cNvPr>
          <p:cNvSpPr/>
          <p:nvPr/>
        </p:nvSpPr>
        <p:spPr>
          <a:xfrm rot="16200000">
            <a:off x="595128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Demand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BA8E3C-4B1D-4E5D-B32F-533B42EA1256}"/>
              </a:ext>
            </a:extLst>
          </p:cNvPr>
          <p:cNvSpPr/>
          <p:nvPr/>
        </p:nvSpPr>
        <p:spPr>
          <a:xfrm rot="16200000">
            <a:off x="695905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Digital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538606-6360-4143-B974-CFB7E2903E7B}"/>
              </a:ext>
            </a:extLst>
          </p:cNvPr>
          <p:cNvSpPr/>
          <p:nvPr/>
        </p:nvSpPr>
        <p:spPr>
          <a:xfrm rot="16200000">
            <a:off x="8979106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Marken-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7E06FE-D781-4D11-A16C-2ED976AE4E4E}"/>
              </a:ext>
            </a:extLst>
          </p:cNvPr>
          <p:cNvSpPr/>
          <p:nvPr/>
        </p:nvSpPr>
        <p:spPr>
          <a:xfrm rot="16200000">
            <a:off x="796907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Interne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64BA0B4-A1E3-423C-8955-78B7AD4D6CE0}"/>
              </a:ext>
            </a:extLst>
          </p:cNvPr>
          <p:cNvSpPr/>
          <p:nvPr/>
        </p:nvSpPr>
        <p:spPr>
          <a:xfrm rot="16200000">
            <a:off x="2906894" y="3211906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Corporate</a:t>
            </a:r>
          </a:p>
          <a:p>
            <a:r>
              <a:rPr lang="en-CA" sz="160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707511-DC73-4957-879B-57092BE15CC8}"/>
              </a:ext>
            </a:extLst>
          </p:cNvPr>
          <p:cNvSpPr/>
          <p:nvPr/>
        </p:nvSpPr>
        <p:spPr>
          <a:xfrm>
            <a:off x="1311199" y="2780927"/>
            <a:ext cx="873709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F75C928-4578-446A-878D-F437A0B999A5}"/>
              </a:ext>
            </a:extLst>
          </p:cNvPr>
          <p:cNvSpPr/>
          <p:nvPr/>
        </p:nvSpPr>
        <p:spPr>
          <a:xfrm>
            <a:off x="2323924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1DD0A6E-B641-410E-B90F-930056D39C65}"/>
              </a:ext>
            </a:extLst>
          </p:cNvPr>
          <p:cNvSpPr/>
          <p:nvPr/>
        </p:nvSpPr>
        <p:spPr>
          <a:xfrm>
            <a:off x="333664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A249BCD-A31C-4663-85A6-9798146C576C}"/>
              </a:ext>
            </a:extLst>
          </p:cNvPr>
          <p:cNvSpPr/>
          <p:nvPr/>
        </p:nvSpPr>
        <p:spPr>
          <a:xfrm>
            <a:off x="434936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3480593-C4D0-46C8-8D05-C9FFBE736375}"/>
              </a:ext>
            </a:extLst>
          </p:cNvPr>
          <p:cNvSpPr/>
          <p:nvPr/>
        </p:nvSpPr>
        <p:spPr>
          <a:xfrm>
            <a:off x="5364781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6E8737D-664B-4F1D-BBDA-9E64DBFE0497}"/>
              </a:ext>
            </a:extLst>
          </p:cNvPr>
          <p:cNvSpPr/>
          <p:nvPr/>
        </p:nvSpPr>
        <p:spPr>
          <a:xfrm>
            <a:off x="6384646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834A7A0-1B31-4E25-A18C-8160436BAE01}"/>
              </a:ext>
            </a:extLst>
          </p:cNvPr>
          <p:cNvSpPr/>
          <p:nvPr/>
        </p:nvSpPr>
        <p:spPr>
          <a:xfrm>
            <a:off x="738753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93DD510-5D70-40C3-B99D-DC4D8C9458C0}"/>
              </a:ext>
            </a:extLst>
          </p:cNvPr>
          <p:cNvSpPr/>
          <p:nvPr/>
        </p:nvSpPr>
        <p:spPr>
          <a:xfrm>
            <a:off x="840025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A7BB37A-68A7-4D60-BDEA-6E95D83557A9}"/>
              </a:ext>
            </a:extLst>
          </p:cNvPr>
          <p:cNvSpPr/>
          <p:nvPr/>
        </p:nvSpPr>
        <p:spPr>
          <a:xfrm>
            <a:off x="9412983" y="2780927"/>
            <a:ext cx="869089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8A552A7-239D-4C33-9638-B3FA5F40125C}"/>
              </a:ext>
            </a:extLst>
          </p:cNvPr>
          <p:cNvSpPr/>
          <p:nvPr/>
        </p:nvSpPr>
        <p:spPr>
          <a:xfrm>
            <a:off x="1311201" y="2348018"/>
            <a:ext cx="8970871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Gemeinsame Content Strategie und gemeinsame „Story“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10673B-D7BD-4FAA-85AA-98AD788104B0}"/>
              </a:ext>
            </a:extLst>
          </p:cNvPr>
          <p:cNvSpPr/>
          <p:nvPr/>
        </p:nvSpPr>
        <p:spPr>
          <a:xfrm>
            <a:off x="5372100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C5807C4-02BB-4077-906D-3DE94920E724}"/>
              </a:ext>
            </a:extLst>
          </p:cNvPr>
          <p:cNvSpPr/>
          <p:nvPr/>
        </p:nvSpPr>
        <p:spPr>
          <a:xfrm>
            <a:off x="6388100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AD2ABB5-F0C5-45EF-BEB7-8115741D0C0C}"/>
              </a:ext>
            </a:extLst>
          </p:cNvPr>
          <p:cNvSpPr/>
          <p:nvPr/>
        </p:nvSpPr>
        <p:spPr>
          <a:xfrm>
            <a:off x="7394575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B80411A-B055-499D-938F-082938A044D7}"/>
              </a:ext>
            </a:extLst>
          </p:cNvPr>
          <p:cNvSpPr/>
          <p:nvPr/>
        </p:nvSpPr>
        <p:spPr>
          <a:xfrm>
            <a:off x="4355306" y="2699395"/>
            <a:ext cx="867897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B675F8B-3830-4ABC-BA77-4A685F4CD8F3}"/>
              </a:ext>
            </a:extLst>
          </p:cNvPr>
          <p:cNvSpPr/>
          <p:nvPr/>
        </p:nvSpPr>
        <p:spPr>
          <a:xfrm>
            <a:off x="3339307" y="269939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0051CC1-8418-447F-8157-FEA2B6F1A4F2}"/>
              </a:ext>
            </a:extLst>
          </p:cNvPr>
          <p:cNvSpPr/>
          <p:nvPr/>
        </p:nvSpPr>
        <p:spPr>
          <a:xfrm>
            <a:off x="2329657" y="268034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698D234-C9B0-43D3-9371-3E6E6AB69DE4}"/>
              </a:ext>
            </a:extLst>
          </p:cNvPr>
          <p:cNvSpPr/>
          <p:nvPr/>
        </p:nvSpPr>
        <p:spPr>
          <a:xfrm>
            <a:off x="1317626" y="268034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A4B567C8-D668-4421-8315-744CBDCA3B3D}"/>
              </a:ext>
            </a:extLst>
          </p:cNvPr>
          <p:cNvSpPr/>
          <p:nvPr/>
        </p:nvSpPr>
        <p:spPr>
          <a:xfrm>
            <a:off x="8404225" y="2713683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F180556A-5702-4D6B-A540-90F150DCD9DA}"/>
              </a:ext>
            </a:extLst>
          </p:cNvPr>
          <p:cNvSpPr/>
          <p:nvPr/>
        </p:nvSpPr>
        <p:spPr>
          <a:xfrm>
            <a:off x="9418638" y="2713683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850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die sorgt dafür, dass Unternehmensziele gemeinsam verfolgt werden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5135893" y="6551632"/>
            <a:ext cx="4128459" cy="2532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984432" y="6551632"/>
            <a:ext cx="685867" cy="253201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3178752" cy="254625"/>
          </a:xfrm>
          <a:prstGeom prst="rect">
            <a:avLst/>
          </a:prstGeom>
        </p:spPr>
        <p:txBody>
          <a:bodyPr/>
          <a:lstStyle/>
          <a:p>
            <a:fld id="{C836F16E-66D5-4ADE-9DE0-FB27D61C8407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2E36AC-6A85-442C-AEA9-9D19308A7D9A}"/>
              </a:ext>
            </a:extLst>
          </p:cNvPr>
          <p:cNvSpPr/>
          <p:nvPr/>
        </p:nvSpPr>
        <p:spPr>
          <a:xfrm rot="16200000">
            <a:off x="881940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Social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766DDA-19B3-486D-B81D-49549BFA4C66}"/>
              </a:ext>
            </a:extLst>
          </p:cNvPr>
          <p:cNvSpPr/>
          <p:nvPr/>
        </p:nvSpPr>
        <p:spPr>
          <a:xfrm rot="16200000">
            <a:off x="1892058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71C6F0B-FD56-49A9-8B16-FABE8FE571CE}"/>
              </a:ext>
            </a:extLst>
          </p:cNvPr>
          <p:cNvSpPr/>
          <p:nvPr/>
        </p:nvSpPr>
        <p:spPr>
          <a:xfrm rot="16200000">
            <a:off x="392172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Public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2D8F9C-A845-4A9D-B740-F56B220EE819}"/>
              </a:ext>
            </a:extLst>
          </p:cNvPr>
          <p:cNvSpPr/>
          <p:nvPr/>
        </p:nvSpPr>
        <p:spPr>
          <a:xfrm rot="16200000">
            <a:off x="4936565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Customer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5A24A0-473F-4C3E-B517-57E06AB540BA}"/>
              </a:ext>
            </a:extLst>
          </p:cNvPr>
          <p:cNvSpPr/>
          <p:nvPr/>
        </p:nvSpPr>
        <p:spPr>
          <a:xfrm rot="16200000">
            <a:off x="595128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Demand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BA8E3C-4B1D-4E5D-B32F-533B42EA1256}"/>
              </a:ext>
            </a:extLst>
          </p:cNvPr>
          <p:cNvSpPr/>
          <p:nvPr/>
        </p:nvSpPr>
        <p:spPr>
          <a:xfrm rot="16200000">
            <a:off x="6959052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Digital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538606-6360-4143-B974-CFB7E2903E7B}"/>
              </a:ext>
            </a:extLst>
          </p:cNvPr>
          <p:cNvSpPr/>
          <p:nvPr/>
        </p:nvSpPr>
        <p:spPr>
          <a:xfrm rot="16200000">
            <a:off x="8979106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Marken- 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7E06FE-D781-4D11-A16C-2ED976AE4E4E}"/>
              </a:ext>
            </a:extLst>
          </p:cNvPr>
          <p:cNvSpPr/>
          <p:nvPr/>
        </p:nvSpPr>
        <p:spPr>
          <a:xfrm rot="16200000">
            <a:off x="7969079" y="3210188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Interne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64BA0B4-A1E3-423C-8955-78B7AD4D6CE0}"/>
              </a:ext>
            </a:extLst>
          </p:cNvPr>
          <p:cNvSpPr/>
          <p:nvPr/>
        </p:nvSpPr>
        <p:spPr>
          <a:xfrm rot="16200000">
            <a:off x="2906894" y="3211906"/>
            <a:ext cx="1732230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chemeClr val="bg1"/>
                </a:solidFill>
              </a:rPr>
              <a:t>Corporate</a:t>
            </a:r>
          </a:p>
          <a:p>
            <a:r>
              <a:rPr lang="en-CA" sz="160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707511-DC73-4957-879B-57092BE15CC8}"/>
              </a:ext>
            </a:extLst>
          </p:cNvPr>
          <p:cNvSpPr/>
          <p:nvPr/>
        </p:nvSpPr>
        <p:spPr>
          <a:xfrm>
            <a:off x="1311199" y="2780927"/>
            <a:ext cx="873709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F75C928-4578-446A-878D-F437A0B999A5}"/>
              </a:ext>
            </a:extLst>
          </p:cNvPr>
          <p:cNvSpPr/>
          <p:nvPr/>
        </p:nvSpPr>
        <p:spPr>
          <a:xfrm>
            <a:off x="2323924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1DD0A6E-B641-410E-B90F-930056D39C65}"/>
              </a:ext>
            </a:extLst>
          </p:cNvPr>
          <p:cNvSpPr/>
          <p:nvPr/>
        </p:nvSpPr>
        <p:spPr>
          <a:xfrm>
            <a:off x="333664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A249BCD-A31C-4663-85A6-9798146C576C}"/>
              </a:ext>
            </a:extLst>
          </p:cNvPr>
          <p:cNvSpPr/>
          <p:nvPr/>
        </p:nvSpPr>
        <p:spPr>
          <a:xfrm>
            <a:off x="434936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3480593-C4D0-46C8-8D05-C9FFBE736375}"/>
              </a:ext>
            </a:extLst>
          </p:cNvPr>
          <p:cNvSpPr/>
          <p:nvPr/>
        </p:nvSpPr>
        <p:spPr>
          <a:xfrm>
            <a:off x="5364781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6E8737D-664B-4F1D-BBDA-9E64DBFE0497}"/>
              </a:ext>
            </a:extLst>
          </p:cNvPr>
          <p:cNvSpPr/>
          <p:nvPr/>
        </p:nvSpPr>
        <p:spPr>
          <a:xfrm>
            <a:off x="6384646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834A7A0-1B31-4E25-A18C-8160436BAE01}"/>
              </a:ext>
            </a:extLst>
          </p:cNvPr>
          <p:cNvSpPr/>
          <p:nvPr/>
        </p:nvSpPr>
        <p:spPr>
          <a:xfrm>
            <a:off x="7387537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93DD510-5D70-40C3-B99D-DC4D8C9458C0}"/>
              </a:ext>
            </a:extLst>
          </p:cNvPr>
          <p:cNvSpPr/>
          <p:nvPr/>
        </p:nvSpPr>
        <p:spPr>
          <a:xfrm>
            <a:off x="8400259" y="2780927"/>
            <a:ext cx="873706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A7BB37A-68A7-4D60-BDEA-6E95D83557A9}"/>
              </a:ext>
            </a:extLst>
          </p:cNvPr>
          <p:cNvSpPr/>
          <p:nvPr/>
        </p:nvSpPr>
        <p:spPr>
          <a:xfrm>
            <a:off x="9412983" y="2780927"/>
            <a:ext cx="869089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Content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8A552A7-239D-4C33-9638-B3FA5F40125C}"/>
              </a:ext>
            </a:extLst>
          </p:cNvPr>
          <p:cNvSpPr/>
          <p:nvPr/>
        </p:nvSpPr>
        <p:spPr>
          <a:xfrm>
            <a:off x="1311201" y="2348018"/>
            <a:ext cx="8970871" cy="43204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Gemeinsame Content Strategie und gemeinsame „Story“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862C2A88-8106-41D5-BCB1-1E1B5C8E174F}"/>
              </a:ext>
            </a:extLst>
          </p:cNvPr>
          <p:cNvSpPr/>
          <p:nvPr/>
        </p:nvSpPr>
        <p:spPr>
          <a:xfrm>
            <a:off x="1311201" y="1752941"/>
            <a:ext cx="8970871" cy="4320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Kommunikations-/Marketing Strategie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0CADEFDD-6B75-4295-8072-36580F3AF57F}"/>
              </a:ext>
            </a:extLst>
          </p:cNvPr>
          <p:cNvSpPr/>
          <p:nvPr/>
        </p:nvSpPr>
        <p:spPr>
          <a:xfrm>
            <a:off x="1311201" y="1155913"/>
            <a:ext cx="8970871" cy="432049"/>
          </a:xfrm>
          <a:prstGeom prst="rect">
            <a:avLst/>
          </a:prstGeom>
          <a:solidFill>
            <a:srgbClr val="2B35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Unternehmens-Strategie</a:t>
            </a:r>
          </a:p>
        </p:txBody>
      </p:sp>
      <p:sp>
        <p:nvSpPr>
          <p:cNvPr id="54" name="Pfeil: nach rechts 53">
            <a:extLst>
              <a:ext uri="{FF2B5EF4-FFF2-40B4-BE49-F238E27FC236}">
                <a16:creationId xmlns:a16="http://schemas.microsoft.com/office/drawing/2014/main" id="{BCAAC599-F10C-4128-8002-C58FB76A3EBC}"/>
              </a:ext>
            </a:extLst>
          </p:cNvPr>
          <p:cNvSpPr/>
          <p:nvPr/>
        </p:nvSpPr>
        <p:spPr>
          <a:xfrm rot="16200000">
            <a:off x="5661813" y="2054625"/>
            <a:ext cx="321071" cy="36003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/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69D8F13B-C3ED-40CA-82F1-40BC2607FEEC}"/>
              </a:ext>
            </a:extLst>
          </p:cNvPr>
          <p:cNvSpPr/>
          <p:nvPr/>
        </p:nvSpPr>
        <p:spPr>
          <a:xfrm rot="16200000">
            <a:off x="5661814" y="1478326"/>
            <a:ext cx="321071" cy="36003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10673B-D7BD-4FAA-85AA-98AD788104B0}"/>
              </a:ext>
            </a:extLst>
          </p:cNvPr>
          <p:cNvSpPr/>
          <p:nvPr/>
        </p:nvSpPr>
        <p:spPr>
          <a:xfrm>
            <a:off x="5372100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C5807C4-02BB-4077-906D-3DE94920E724}"/>
              </a:ext>
            </a:extLst>
          </p:cNvPr>
          <p:cNvSpPr/>
          <p:nvPr/>
        </p:nvSpPr>
        <p:spPr>
          <a:xfrm>
            <a:off x="6388100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AD2ABB5-F0C5-45EF-BEB7-8115741D0C0C}"/>
              </a:ext>
            </a:extLst>
          </p:cNvPr>
          <p:cNvSpPr/>
          <p:nvPr/>
        </p:nvSpPr>
        <p:spPr>
          <a:xfrm>
            <a:off x="7394575" y="2708920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B80411A-B055-499D-938F-082938A044D7}"/>
              </a:ext>
            </a:extLst>
          </p:cNvPr>
          <p:cNvSpPr/>
          <p:nvPr/>
        </p:nvSpPr>
        <p:spPr>
          <a:xfrm>
            <a:off x="4355306" y="2699395"/>
            <a:ext cx="867897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B675F8B-3830-4ABC-BA77-4A685F4CD8F3}"/>
              </a:ext>
            </a:extLst>
          </p:cNvPr>
          <p:cNvSpPr/>
          <p:nvPr/>
        </p:nvSpPr>
        <p:spPr>
          <a:xfrm>
            <a:off x="3339307" y="269939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0051CC1-8418-447F-8157-FEA2B6F1A4F2}"/>
              </a:ext>
            </a:extLst>
          </p:cNvPr>
          <p:cNvSpPr/>
          <p:nvPr/>
        </p:nvSpPr>
        <p:spPr>
          <a:xfrm>
            <a:off x="2329657" y="268034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698D234-C9B0-43D3-9371-3E6E6AB69DE4}"/>
              </a:ext>
            </a:extLst>
          </p:cNvPr>
          <p:cNvSpPr/>
          <p:nvPr/>
        </p:nvSpPr>
        <p:spPr>
          <a:xfrm>
            <a:off x="1317626" y="2680345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A4B567C8-D668-4421-8315-744CBDCA3B3D}"/>
              </a:ext>
            </a:extLst>
          </p:cNvPr>
          <p:cNvSpPr/>
          <p:nvPr/>
        </p:nvSpPr>
        <p:spPr>
          <a:xfrm>
            <a:off x="8404225" y="2713683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F180556A-5702-4D6B-A540-90F150DCD9DA}"/>
              </a:ext>
            </a:extLst>
          </p:cNvPr>
          <p:cNvSpPr/>
          <p:nvPr/>
        </p:nvSpPr>
        <p:spPr>
          <a:xfrm>
            <a:off x="9418638" y="2713683"/>
            <a:ext cx="867433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73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Aber wir brauchen auch gemeinsame Content Operations</a:t>
            </a: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>
          <a:xfrm>
            <a:off x="5135893" y="6551632"/>
            <a:ext cx="4128459" cy="2532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>
          <a:xfrm>
            <a:off x="9984432" y="6551632"/>
            <a:ext cx="685867" cy="253201"/>
          </a:xfrm>
          <a:prstGeom prst="rect">
            <a:avLst/>
          </a:prstGeom>
        </p:spPr>
        <p:txBody>
          <a:bodyPr/>
          <a:lstStyle/>
          <a:p>
            <a:fld id="{2D6DF3C7-9487-4521-B766-6F89F370307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>
          <a:xfrm>
            <a:off x="1885133" y="6550208"/>
            <a:ext cx="3178752" cy="254625"/>
          </a:xfrm>
          <a:prstGeom prst="rect">
            <a:avLst/>
          </a:prstGeom>
        </p:spPr>
        <p:txBody>
          <a:bodyPr/>
          <a:lstStyle/>
          <a:p>
            <a:fld id="{C836F16E-66D5-4ADE-9DE0-FB27D61C8407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2E36AC-6A85-442C-AEA9-9D19308A7D9A}"/>
              </a:ext>
            </a:extLst>
          </p:cNvPr>
          <p:cNvSpPr/>
          <p:nvPr/>
        </p:nvSpPr>
        <p:spPr>
          <a:xfrm rot="16200000">
            <a:off x="714423" y="3377704"/>
            <a:ext cx="2067265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Social </a:t>
            </a:r>
            <a:br>
              <a:rPr lang="en-CA" sz="1500" b="1">
                <a:solidFill>
                  <a:schemeClr val="bg1"/>
                </a:solidFill>
              </a:rPr>
            </a:br>
            <a:r>
              <a:rPr lang="en-CA" sz="1500" b="1">
                <a:solidFill>
                  <a:schemeClr val="bg1"/>
                </a:solidFill>
              </a:rPr>
              <a:t>Media</a:t>
            </a:r>
            <a:endParaRPr lang="en-CA" sz="1500" b="1" dirty="0">
              <a:solidFill>
                <a:schemeClr val="bg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4766DDA-19B3-486D-B81D-49549BFA4C66}"/>
              </a:ext>
            </a:extLst>
          </p:cNvPr>
          <p:cNvSpPr/>
          <p:nvPr/>
        </p:nvSpPr>
        <p:spPr>
          <a:xfrm rot="16200000">
            <a:off x="1724541" y="3377704"/>
            <a:ext cx="2067265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71C6F0B-FD56-49A9-8B16-FABE8FE571CE}"/>
              </a:ext>
            </a:extLst>
          </p:cNvPr>
          <p:cNvSpPr/>
          <p:nvPr/>
        </p:nvSpPr>
        <p:spPr>
          <a:xfrm rot="16200000">
            <a:off x="3754213" y="3377703"/>
            <a:ext cx="2067263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Public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Relations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82D8F9C-A845-4A9D-B740-F56B220EE819}"/>
              </a:ext>
            </a:extLst>
          </p:cNvPr>
          <p:cNvSpPr/>
          <p:nvPr/>
        </p:nvSpPr>
        <p:spPr>
          <a:xfrm rot="16200000">
            <a:off x="4769049" y="3377703"/>
            <a:ext cx="2067263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Customer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A5A24A0-473F-4C3E-B517-57E06AB540BA}"/>
              </a:ext>
            </a:extLst>
          </p:cNvPr>
          <p:cNvSpPr/>
          <p:nvPr/>
        </p:nvSpPr>
        <p:spPr>
          <a:xfrm rot="16200000">
            <a:off x="5783765" y="3377704"/>
            <a:ext cx="2067265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Demand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C0BA8E3C-4B1D-4E5D-B32F-533B42EA1256}"/>
              </a:ext>
            </a:extLst>
          </p:cNvPr>
          <p:cNvSpPr/>
          <p:nvPr/>
        </p:nvSpPr>
        <p:spPr>
          <a:xfrm rot="16200000">
            <a:off x="6791535" y="3377704"/>
            <a:ext cx="2067265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Digital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Marketing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538606-6360-4143-B974-CFB7E2903E7B}"/>
              </a:ext>
            </a:extLst>
          </p:cNvPr>
          <p:cNvSpPr/>
          <p:nvPr/>
        </p:nvSpPr>
        <p:spPr>
          <a:xfrm rot="16200000">
            <a:off x="8811590" y="3377703"/>
            <a:ext cx="2067263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Marken- 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führung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E7E06FE-D781-4D11-A16C-2ED976AE4E4E}"/>
              </a:ext>
            </a:extLst>
          </p:cNvPr>
          <p:cNvSpPr/>
          <p:nvPr/>
        </p:nvSpPr>
        <p:spPr>
          <a:xfrm rot="16200000">
            <a:off x="7801563" y="3377703"/>
            <a:ext cx="2067263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Interne</a:t>
            </a:r>
            <a:br>
              <a:rPr lang="en-CA" sz="1500" b="1" dirty="0">
                <a:solidFill>
                  <a:schemeClr val="bg1"/>
                </a:solidFill>
              </a:rPr>
            </a:br>
            <a:r>
              <a:rPr lang="en-CA" sz="1500" b="1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64BA0B4-A1E3-423C-8955-78B7AD4D6CE0}"/>
              </a:ext>
            </a:extLst>
          </p:cNvPr>
          <p:cNvSpPr/>
          <p:nvPr/>
        </p:nvSpPr>
        <p:spPr>
          <a:xfrm rot="16200000">
            <a:off x="2739378" y="3379421"/>
            <a:ext cx="2067263" cy="873705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CA" sz="1500" b="1" dirty="0">
                <a:solidFill>
                  <a:schemeClr val="bg1"/>
                </a:solidFill>
              </a:rPr>
              <a:t>Corporate</a:t>
            </a:r>
          </a:p>
          <a:p>
            <a:r>
              <a:rPr lang="en-CA" sz="1500" b="1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8A552A7-239D-4C33-9638-B3FA5F40125C}"/>
              </a:ext>
            </a:extLst>
          </p:cNvPr>
          <p:cNvSpPr/>
          <p:nvPr/>
        </p:nvSpPr>
        <p:spPr>
          <a:xfrm>
            <a:off x="1311201" y="2348018"/>
            <a:ext cx="8970871" cy="432049"/>
          </a:xfrm>
          <a:prstGeom prst="rect">
            <a:avLst/>
          </a:prstGeom>
          <a:solidFill>
            <a:srgbClr val="F8982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Gemeinsame Content Strategie und gemeinsame „Story“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10673B-D7BD-4FAA-85AA-98AD788104B0}"/>
              </a:ext>
            </a:extLst>
          </p:cNvPr>
          <p:cNvSpPr/>
          <p:nvPr/>
        </p:nvSpPr>
        <p:spPr>
          <a:xfrm>
            <a:off x="5372100" y="2708920"/>
            <a:ext cx="867433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C5807C4-02BB-4077-906D-3DE94920E724}"/>
              </a:ext>
            </a:extLst>
          </p:cNvPr>
          <p:cNvSpPr/>
          <p:nvPr/>
        </p:nvSpPr>
        <p:spPr>
          <a:xfrm>
            <a:off x="6395658" y="2708920"/>
            <a:ext cx="856800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AD2ABB5-F0C5-45EF-BEB7-8115741D0C0C}"/>
              </a:ext>
            </a:extLst>
          </p:cNvPr>
          <p:cNvSpPr/>
          <p:nvPr/>
        </p:nvSpPr>
        <p:spPr>
          <a:xfrm>
            <a:off x="7394575" y="2708920"/>
            <a:ext cx="867433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B80411A-B055-499D-938F-082938A044D7}"/>
              </a:ext>
            </a:extLst>
          </p:cNvPr>
          <p:cNvSpPr/>
          <p:nvPr/>
        </p:nvSpPr>
        <p:spPr>
          <a:xfrm>
            <a:off x="4361717" y="2699395"/>
            <a:ext cx="864000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1B675F8B-3830-4ABC-BA77-4A685F4CD8F3}"/>
              </a:ext>
            </a:extLst>
          </p:cNvPr>
          <p:cNvSpPr/>
          <p:nvPr/>
        </p:nvSpPr>
        <p:spPr>
          <a:xfrm>
            <a:off x="3339307" y="2699395"/>
            <a:ext cx="867433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0051CC1-8418-447F-8157-FEA2B6F1A4F2}"/>
              </a:ext>
            </a:extLst>
          </p:cNvPr>
          <p:cNvSpPr/>
          <p:nvPr/>
        </p:nvSpPr>
        <p:spPr>
          <a:xfrm>
            <a:off x="2327276" y="2680345"/>
            <a:ext cx="865981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698D234-C9B0-43D3-9371-3E6E6AB69DE4}"/>
              </a:ext>
            </a:extLst>
          </p:cNvPr>
          <p:cNvSpPr/>
          <p:nvPr/>
        </p:nvSpPr>
        <p:spPr>
          <a:xfrm>
            <a:off x="1317626" y="2680345"/>
            <a:ext cx="867433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A4B567C8-D668-4421-8315-744CBDCA3B3D}"/>
              </a:ext>
            </a:extLst>
          </p:cNvPr>
          <p:cNvSpPr/>
          <p:nvPr/>
        </p:nvSpPr>
        <p:spPr>
          <a:xfrm>
            <a:off x="8414385" y="2713683"/>
            <a:ext cx="856800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F180556A-5702-4D6B-A540-90F150DCD9DA}"/>
              </a:ext>
            </a:extLst>
          </p:cNvPr>
          <p:cNvSpPr/>
          <p:nvPr/>
        </p:nvSpPr>
        <p:spPr>
          <a:xfrm>
            <a:off x="9413876" y="2713683"/>
            <a:ext cx="867433" cy="144016"/>
          </a:xfrm>
          <a:prstGeom prst="rect">
            <a:avLst/>
          </a:prstGeom>
          <a:solidFill>
            <a:srgbClr val="F89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B086917-7D31-4540-955D-7A9E1D7F53FE}"/>
              </a:ext>
            </a:extLst>
          </p:cNvPr>
          <p:cNvSpPr/>
          <p:nvPr/>
        </p:nvSpPr>
        <p:spPr>
          <a:xfrm>
            <a:off x="1311201" y="4797152"/>
            <a:ext cx="8970871" cy="432049"/>
          </a:xfrm>
          <a:prstGeom prst="rect">
            <a:avLst/>
          </a:prstGeom>
          <a:solidFill>
            <a:srgbClr val="F8982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Gemeinsame Content Governance und vernetzte Content Operations („Telling“)</a:t>
            </a:r>
          </a:p>
        </p:txBody>
      </p:sp>
      <p:sp>
        <p:nvSpPr>
          <p:cNvPr id="67" name="Pfeil: nach rechts 66">
            <a:extLst>
              <a:ext uri="{FF2B5EF4-FFF2-40B4-BE49-F238E27FC236}">
                <a16:creationId xmlns:a16="http://schemas.microsoft.com/office/drawing/2014/main" id="{AACAA564-ED4F-40D6-9E36-2AAD7AF970A0}"/>
              </a:ext>
            </a:extLst>
          </p:cNvPr>
          <p:cNvSpPr/>
          <p:nvPr/>
        </p:nvSpPr>
        <p:spPr>
          <a:xfrm rot="16200000">
            <a:off x="1539596" y="5375196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68" name="Pfeil: nach rechts 67">
            <a:extLst>
              <a:ext uri="{FF2B5EF4-FFF2-40B4-BE49-F238E27FC236}">
                <a16:creationId xmlns:a16="http://schemas.microsoft.com/office/drawing/2014/main" id="{2AB39D86-DA3F-47BD-9EC1-CDD75ED5B7E5}"/>
              </a:ext>
            </a:extLst>
          </p:cNvPr>
          <p:cNvSpPr/>
          <p:nvPr/>
        </p:nvSpPr>
        <p:spPr>
          <a:xfrm rot="16200000">
            <a:off x="2604467" y="5375196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69" name="Pfeil: nach rechts 68">
            <a:extLst>
              <a:ext uri="{FF2B5EF4-FFF2-40B4-BE49-F238E27FC236}">
                <a16:creationId xmlns:a16="http://schemas.microsoft.com/office/drawing/2014/main" id="{0B38EA80-CA0A-4E83-968C-0EB458D7706F}"/>
              </a:ext>
            </a:extLst>
          </p:cNvPr>
          <p:cNvSpPr/>
          <p:nvPr/>
        </p:nvSpPr>
        <p:spPr>
          <a:xfrm rot="16200000">
            <a:off x="3576742" y="5375196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0" name="Pfeil: nach rechts 69">
            <a:extLst>
              <a:ext uri="{FF2B5EF4-FFF2-40B4-BE49-F238E27FC236}">
                <a16:creationId xmlns:a16="http://schemas.microsoft.com/office/drawing/2014/main" id="{EEEFA950-060B-4F8C-96C4-8C7D19030DE9}"/>
              </a:ext>
            </a:extLst>
          </p:cNvPr>
          <p:cNvSpPr/>
          <p:nvPr/>
        </p:nvSpPr>
        <p:spPr>
          <a:xfrm rot="16200000">
            <a:off x="4583739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1" name="Pfeil: nach rechts 70">
            <a:extLst>
              <a:ext uri="{FF2B5EF4-FFF2-40B4-BE49-F238E27FC236}">
                <a16:creationId xmlns:a16="http://schemas.microsoft.com/office/drawing/2014/main" id="{42693AD3-6D5F-48C5-852D-B40D102E41F7}"/>
              </a:ext>
            </a:extLst>
          </p:cNvPr>
          <p:cNvSpPr/>
          <p:nvPr/>
        </p:nvSpPr>
        <p:spPr>
          <a:xfrm rot="16200000">
            <a:off x="5613887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2" name="Pfeil: nach rechts 71">
            <a:extLst>
              <a:ext uri="{FF2B5EF4-FFF2-40B4-BE49-F238E27FC236}">
                <a16:creationId xmlns:a16="http://schemas.microsoft.com/office/drawing/2014/main" id="{1BA18824-9FB5-49C9-B537-C80E9F16F409}"/>
              </a:ext>
            </a:extLst>
          </p:cNvPr>
          <p:cNvSpPr/>
          <p:nvPr/>
        </p:nvSpPr>
        <p:spPr>
          <a:xfrm rot="16200000">
            <a:off x="6632460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3" name="Pfeil: nach rechts 72">
            <a:extLst>
              <a:ext uri="{FF2B5EF4-FFF2-40B4-BE49-F238E27FC236}">
                <a16:creationId xmlns:a16="http://schemas.microsoft.com/office/drawing/2014/main" id="{6474CA36-0FC1-4DCB-BF81-7FA2CAAC0ECA}"/>
              </a:ext>
            </a:extLst>
          </p:cNvPr>
          <p:cNvSpPr/>
          <p:nvPr/>
        </p:nvSpPr>
        <p:spPr>
          <a:xfrm rot="16200000">
            <a:off x="7604735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4" name="Pfeil: nach rechts 73">
            <a:extLst>
              <a:ext uri="{FF2B5EF4-FFF2-40B4-BE49-F238E27FC236}">
                <a16:creationId xmlns:a16="http://schemas.microsoft.com/office/drawing/2014/main" id="{96F3E7EC-6696-4E61-B704-F82BA72A7223}"/>
              </a:ext>
            </a:extLst>
          </p:cNvPr>
          <p:cNvSpPr/>
          <p:nvPr/>
        </p:nvSpPr>
        <p:spPr>
          <a:xfrm rot="16200000">
            <a:off x="8646457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sp>
        <p:nvSpPr>
          <p:cNvPr id="75" name="Pfeil: nach rechts 74">
            <a:extLst>
              <a:ext uri="{FF2B5EF4-FFF2-40B4-BE49-F238E27FC236}">
                <a16:creationId xmlns:a16="http://schemas.microsoft.com/office/drawing/2014/main" id="{C35C02DB-ED5F-4642-84FA-0CEB3CAE411D}"/>
              </a:ext>
            </a:extLst>
          </p:cNvPr>
          <p:cNvSpPr/>
          <p:nvPr/>
        </p:nvSpPr>
        <p:spPr>
          <a:xfrm rot="16200000">
            <a:off x="9653455" y="5375197"/>
            <a:ext cx="416920" cy="360039"/>
          </a:xfrm>
          <a:prstGeom prst="rightArrow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1F4DD34-1E87-493A-9CF9-A8FE7EC65B96}"/>
              </a:ext>
            </a:extLst>
          </p:cNvPr>
          <p:cNvCxnSpPr/>
          <p:nvPr/>
        </p:nvCxnSpPr>
        <p:spPr>
          <a:xfrm>
            <a:off x="1311199" y="4797152"/>
            <a:ext cx="0" cy="432049"/>
          </a:xfrm>
          <a:prstGeom prst="line">
            <a:avLst/>
          </a:prstGeom>
          <a:ln w="3175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35A006FE-6001-4890-A37B-9494E460B478}"/>
              </a:ext>
            </a:extLst>
          </p:cNvPr>
          <p:cNvCxnSpPr/>
          <p:nvPr/>
        </p:nvCxnSpPr>
        <p:spPr>
          <a:xfrm>
            <a:off x="10279353" y="4797152"/>
            <a:ext cx="0" cy="432049"/>
          </a:xfrm>
          <a:prstGeom prst="line">
            <a:avLst/>
          </a:prstGeom>
          <a:ln w="3175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F3605CF0-029D-47B6-9B7D-9CBD17973087}"/>
              </a:ext>
            </a:extLst>
          </p:cNvPr>
          <p:cNvCxnSpPr>
            <a:cxnSpLocks/>
          </p:cNvCxnSpPr>
          <p:nvPr/>
        </p:nvCxnSpPr>
        <p:spPr>
          <a:xfrm>
            <a:off x="1311199" y="5226039"/>
            <a:ext cx="8968154" cy="0"/>
          </a:xfrm>
          <a:prstGeom prst="line">
            <a:avLst/>
          </a:prstGeom>
          <a:ln w="3175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C8FD186B-7351-436F-A567-27D05B9D7DBC}"/>
              </a:ext>
            </a:extLst>
          </p:cNvPr>
          <p:cNvSpPr/>
          <p:nvPr/>
        </p:nvSpPr>
        <p:spPr>
          <a:xfrm>
            <a:off x="1311202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Content</a:t>
            </a:r>
            <a:br>
              <a:rPr lang="de-DE" sz="1100" dirty="0"/>
            </a:br>
            <a:r>
              <a:rPr lang="de-DE" sz="1100" dirty="0"/>
              <a:t>Planer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09B945DC-4A35-460F-8D05-F248FF12490F}"/>
              </a:ext>
            </a:extLst>
          </p:cNvPr>
          <p:cNvSpPr/>
          <p:nvPr/>
        </p:nvSpPr>
        <p:spPr>
          <a:xfrm>
            <a:off x="2321320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SEO-</a:t>
            </a:r>
            <a:br>
              <a:rPr lang="de-DE" sz="1100" dirty="0"/>
            </a:br>
            <a:r>
              <a:rPr lang="de-DE" sz="1100" dirty="0"/>
              <a:t>Specialists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37AE0E3-95B0-46DC-8BF9-0749FB4F7492}"/>
              </a:ext>
            </a:extLst>
          </p:cNvPr>
          <p:cNvSpPr/>
          <p:nvPr/>
        </p:nvSpPr>
        <p:spPr>
          <a:xfrm>
            <a:off x="3336156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00" dirty="0"/>
              <a:t>Redakteure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69A5BCA9-8D84-4286-816A-C1ADF5335153}"/>
              </a:ext>
            </a:extLst>
          </p:cNvPr>
          <p:cNvSpPr/>
          <p:nvPr/>
        </p:nvSpPr>
        <p:spPr>
          <a:xfrm>
            <a:off x="4349369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Grafiker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A4E55B3-6C76-4128-A660-E178300464B8}"/>
              </a:ext>
            </a:extLst>
          </p:cNvPr>
          <p:cNvSpPr/>
          <p:nvPr/>
        </p:nvSpPr>
        <p:spPr>
          <a:xfrm>
            <a:off x="5385494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/>
              <a:t>Media-</a:t>
            </a:r>
            <a:br>
              <a:rPr lang="de-DE" sz="1100" dirty="0"/>
            </a:br>
            <a:r>
              <a:rPr lang="de-DE" sz="1100" dirty="0"/>
              <a:t>Specialists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B0AFDAF-31AD-4230-B83C-7123D4C7367A}"/>
              </a:ext>
            </a:extLst>
          </p:cNvPr>
          <p:cNvSpPr/>
          <p:nvPr/>
        </p:nvSpPr>
        <p:spPr>
          <a:xfrm>
            <a:off x="6380544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Bewegtbild</a:t>
            </a:r>
            <a:br>
              <a:rPr lang="de-DE" sz="1100" dirty="0"/>
            </a:br>
            <a:r>
              <a:rPr lang="de-DE" sz="1100" dirty="0"/>
              <a:t>Specialists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3134C60-3377-4ED5-9B9E-D8E741F0251D}"/>
              </a:ext>
            </a:extLst>
          </p:cNvPr>
          <p:cNvSpPr/>
          <p:nvPr/>
        </p:nvSpPr>
        <p:spPr>
          <a:xfrm>
            <a:off x="7387537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Influencer</a:t>
            </a:r>
            <a:br>
              <a:rPr lang="de-DE" sz="1100" dirty="0"/>
            </a:br>
            <a:r>
              <a:rPr lang="de-DE" sz="1100" dirty="0"/>
              <a:t>Relations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0BD17502-B44E-45DC-953A-050F02646414}"/>
              </a:ext>
            </a:extLst>
          </p:cNvPr>
          <p:cNvSpPr/>
          <p:nvPr/>
        </p:nvSpPr>
        <p:spPr>
          <a:xfrm>
            <a:off x="8390646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Community</a:t>
            </a:r>
            <a:br>
              <a:rPr lang="de-DE" sz="1100" dirty="0"/>
            </a:br>
            <a:r>
              <a:rPr lang="de-DE" sz="1100" dirty="0"/>
              <a:t>Management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19C84C7A-40DF-494A-9A7A-6D5B4BDEA722}"/>
              </a:ext>
            </a:extLst>
          </p:cNvPr>
          <p:cNvSpPr/>
          <p:nvPr/>
        </p:nvSpPr>
        <p:spPr>
          <a:xfrm>
            <a:off x="9393755" y="5692649"/>
            <a:ext cx="873706" cy="416922"/>
          </a:xfrm>
          <a:prstGeom prst="rect">
            <a:avLst/>
          </a:prstGeom>
          <a:solidFill>
            <a:srgbClr val="F85826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100" dirty="0"/>
              <a:t>Kanal-</a:t>
            </a:r>
            <a:br>
              <a:rPr lang="de-DE" sz="1100" dirty="0"/>
            </a:br>
            <a:r>
              <a:rPr lang="de-DE" sz="1100" dirty="0"/>
              <a:t>Specialists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263DDC4E-19AE-4B51-AD67-12D019C9191B}"/>
              </a:ext>
            </a:extLst>
          </p:cNvPr>
          <p:cNvSpPr/>
          <p:nvPr/>
        </p:nvSpPr>
        <p:spPr>
          <a:xfrm>
            <a:off x="1311201" y="1752941"/>
            <a:ext cx="8970871" cy="4320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Kommunikations-/Marketing Strategie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013B7DF-2367-40D5-BA00-27BB0A146084}"/>
              </a:ext>
            </a:extLst>
          </p:cNvPr>
          <p:cNvSpPr/>
          <p:nvPr/>
        </p:nvSpPr>
        <p:spPr>
          <a:xfrm>
            <a:off x="1311201" y="1155913"/>
            <a:ext cx="8970871" cy="432049"/>
          </a:xfrm>
          <a:prstGeom prst="rect">
            <a:avLst/>
          </a:prstGeom>
          <a:solidFill>
            <a:srgbClr val="2B35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 dirty="0"/>
              <a:t>Unternehmens-Strategie</a:t>
            </a:r>
          </a:p>
        </p:txBody>
      </p:sp>
      <p:sp>
        <p:nvSpPr>
          <p:cNvPr id="84" name="Pfeil: nach rechts 83">
            <a:extLst>
              <a:ext uri="{FF2B5EF4-FFF2-40B4-BE49-F238E27FC236}">
                <a16:creationId xmlns:a16="http://schemas.microsoft.com/office/drawing/2014/main" id="{B785CDFD-43FB-480F-8F45-FB462A1ED9AB}"/>
              </a:ext>
            </a:extLst>
          </p:cNvPr>
          <p:cNvSpPr/>
          <p:nvPr/>
        </p:nvSpPr>
        <p:spPr>
          <a:xfrm rot="16200000">
            <a:off x="5661813" y="2054625"/>
            <a:ext cx="321071" cy="36003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/>
          </a:p>
        </p:txBody>
      </p:sp>
      <p:sp>
        <p:nvSpPr>
          <p:cNvPr id="85" name="Pfeil: nach rechts 84">
            <a:extLst>
              <a:ext uri="{FF2B5EF4-FFF2-40B4-BE49-F238E27FC236}">
                <a16:creationId xmlns:a16="http://schemas.microsoft.com/office/drawing/2014/main" id="{20F4E7FD-226E-43BD-B9AD-6FA3B5401D84}"/>
              </a:ext>
            </a:extLst>
          </p:cNvPr>
          <p:cNvSpPr/>
          <p:nvPr/>
        </p:nvSpPr>
        <p:spPr>
          <a:xfrm rot="16200000">
            <a:off x="5661814" y="1478326"/>
            <a:ext cx="321071" cy="360039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/>
          </a:p>
        </p:txBody>
      </p:sp>
    </p:spTree>
    <p:extLst>
      <p:ext uri="{BB962C8B-B14F-4D97-AF65-F5344CB8AC3E}">
        <p14:creationId xmlns:p14="http://schemas.microsoft.com/office/powerpoint/2010/main" val="2813854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5" name="Textfeld 4"/>
          <p:cNvSpPr txBox="1"/>
          <p:nvPr/>
        </p:nvSpPr>
        <p:spPr>
          <a:xfrm>
            <a:off x="3097659" y="2956882"/>
            <a:ext cx="5540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+mj-lt"/>
              </a:rPr>
              <a:t>Unternehmen haben aber noch ein Problem…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911A50-84F4-425F-83BC-DD484BFF7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E84C70-F031-4DA2-9B4D-56A90583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6D876B-C5A0-4E82-B76B-C1757FD03F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E7A2ED-460D-467D-AE44-5D0A8D566C69}" type="datetime2">
              <a:rPr lang="de-DE" smtClean="0"/>
              <a:t>Sonntag, 1. Juli 2018</a:t>
            </a:fld>
            <a:endParaRPr lang="en-CA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770460-4C6C-4412-A699-71703828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Jetzt mit Scompler loslegen!</a:t>
            </a: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1AA6FBBF-4537-4B24-8042-A655EFC4F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900"/>
            <a:ext cx="12192000" cy="5622925"/>
          </a:xfrm>
          <a:prstGeom prst="rect">
            <a:avLst/>
          </a:prstGeom>
        </p:spPr>
      </p:pic>
      <p:sp>
        <p:nvSpPr>
          <p:cNvPr id="14" name="Rechteck 13">
            <a:hlinkClick r:id="rId3"/>
            <a:extLst>
              <a:ext uri="{FF2B5EF4-FFF2-40B4-BE49-F238E27FC236}">
                <a16:creationId xmlns:a16="http://schemas.microsoft.com/office/drawing/2014/main" id="{76C0AFBC-E1C0-4826-BE0D-210608FE0106}"/>
              </a:ext>
            </a:extLst>
          </p:cNvPr>
          <p:cNvSpPr/>
          <p:nvPr/>
        </p:nvSpPr>
        <p:spPr>
          <a:xfrm>
            <a:off x="3871309" y="764704"/>
            <a:ext cx="4363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www.scompler.com/sign-up</a:t>
            </a:r>
          </a:p>
        </p:txBody>
      </p:sp>
    </p:spTree>
    <p:extLst>
      <p:ext uri="{BB962C8B-B14F-4D97-AF65-F5344CB8AC3E}">
        <p14:creationId xmlns:p14="http://schemas.microsoft.com/office/powerpoint/2010/main" val="31677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Herzlichen Dank!</a:t>
            </a:r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04E0CB-D622-4A70-808C-FF7731235CA2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14" name="Textplatzhalter 13"/>
          <p:cNvSpPr>
            <a:spLocks noGrp="1"/>
          </p:cNvSpPr>
          <p:nvPr>
            <p:ph type="body" idx="4294967295"/>
          </p:nvPr>
        </p:nvSpPr>
        <p:spPr>
          <a:xfrm>
            <a:off x="478455" y="5373216"/>
            <a:ext cx="4537425" cy="863848"/>
          </a:xfrm>
        </p:spPr>
        <p:txBody>
          <a:bodyPr/>
          <a:lstStyle/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Mirko Lange, Scompler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E-Mail: mirko@scompler.com </a:t>
            </a:r>
          </a:p>
          <a:p>
            <a:pPr marL="0" lvl="2" indent="0">
              <a:buNone/>
            </a:pPr>
            <a:r>
              <a:rPr lang="de-DE" sz="1100" dirty="0">
                <a:solidFill>
                  <a:schemeClr val="bg1"/>
                </a:solidFill>
              </a:rPr>
              <a:t>Web: www.scompler.com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7368" y="2261156"/>
            <a:ext cx="6480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de-DE" sz="20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„Content Marketing die Kunst, mit Kommunikation Bedürfnisse zu erfüllen und deswegen geachtet oder mit seinem Produkt begehrt oder zu werden.“</a:t>
            </a:r>
            <a:endParaRPr lang="en-CA" sz="20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fik 9" descr="Ein Bild, das Pflanze enthält.&#10;&#10;Mit hoher Zuverlässigkeit generierte Beschreibung">
            <a:extLst>
              <a:ext uri="{FF2B5EF4-FFF2-40B4-BE49-F238E27FC236}">
                <a16:creationId xmlns:a16="http://schemas.microsoft.com/office/drawing/2014/main" id="{4A7C0D57-02DC-4D24-9C52-D0D360BDC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476672"/>
            <a:ext cx="6003692" cy="5877272"/>
          </a:xfrm>
          <a:prstGeom prst="rect">
            <a:avLst/>
          </a:prstGeom>
          <a:ln w="12700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33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Problem: Es gibt nicht nur „ein“ Content Marketing! 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299" y="2290374"/>
            <a:ext cx="9144000" cy="2651593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feld 8"/>
          <p:cNvSpPr txBox="1"/>
          <p:nvPr/>
        </p:nvSpPr>
        <p:spPr>
          <a:xfrm>
            <a:off x="1244032" y="1745520"/>
            <a:ext cx="967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Wir haben im Unternehmen nämlich viele Funktionen, Rollen , Teams oder gar Abteilungen…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24000" y="5157192"/>
            <a:ext cx="911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Und die auch noch zum Teil mehrfach, wenn es mehrere Geschäftsbereiche gibt.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89573"/>
            <a:ext cx="1043608" cy="26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52" y="1191828"/>
            <a:ext cx="1907704" cy="484708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136822" y="5228029"/>
            <a:ext cx="1816443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17" name="Rechteckige Legende 6"/>
          <p:cNvSpPr/>
          <p:nvPr/>
        </p:nvSpPr>
        <p:spPr>
          <a:xfrm>
            <a:off x="2781730" y="899747"/>
            <a:ext cx="1385558" cy="778587"/>
          </a:xfrm>
          <a:prstGeom prst="wedgeRectCallout">
            <a:avLst>
              <a:gd name="adj1" fmla="val -89746"/>
              <a:gd name="adj2" fmla="val 87665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“Ich brauche Snackable Content und Engagement!”</a:t>
            </a:r>
          </a:p>
        </p:txBody>
      </p:sp>
    </p:spTree>
    <p:extLst>
      <p:ext uri="{BB962C8B-B14F-4D97-AF65-F5344CB8AC3E}">
        <p14:creationId xmlns:p14="http://schemas.microsoft.com/office/powerpoint/2010/main" val="1913547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7EF57FC4-8692-417F-8FA2-E7B4C899CDD0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89573"/>
            <a:ext cx="1043608" cy="265159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177742" y="1364517"/>
            <a:ext cx="1776741" cy="453350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248931" y="5217760"/>
            <a:ext cx="1668162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19" name="Rechteckige Legende 24"/>
          <p:cNvSpPr/>
          <p:nvPr/>
        </p:nvSpPr>
        <p:spPr>
          <a:xfrm>
            <a:off x="1126144" y="975223"/>
            <a:ext cx="1385558" cy="778587"/>
          </a:xfrm>
          <a:prstGeom prst="wedgeRectCallout">
            <a:avLst>
              <a:gd name="adj1" fmla="val 52340"/>
              <a:gd name="adj2" fmla="val 118468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" dirty="0"/>
              <a:t>“Ich muss auf Keywords optimieren”</a:t>
            </a:r>
          </a:p>
        </p:txBody>
      </p:sp>
    </p:spTree>
    <p:extLst>
      <p:ext uri="{BB962C8B-B14F-4D97-AF65-F5344CB8AC3E}">
        <p14:creationId xmlns:p14="http://schemas.microsoft.com/office/powerpoint/2010/main" val="124383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60A73C-3C64-4A92-A509-BC84AE5B5723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BB22FC-6865-4FB4-A835-0B1C4CCAACC6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B2F2B70-72CB-459E-97CF-7145F5AEF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265" y="2290374"/>
            <a:ext cx="1010094" cy="265159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700" y="1350580"/>
            <a:ext cx="1778000" cy="452710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237471" y="5213960"/>
            <a:ext cx="1680518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15" name="Rechteckige Legende 21"/>
          <p:cNvSpPr/>
          <p:nvPr/>
        </p:nvSpPr>
        <p:spPr>
          <a:xfrm>
            <a:off x="4592740" y="958988"/>
            <a:ext cx="1385558" cy="778587"/>
          </a:xfrm>
          <a:prstGeom prst="wedgeRectCallout">
            <a:avLst>
              <a:gd name="adj1" fmla="val -81758"/>
              <a:gd name="adj2" fmla="val 116559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“Ich will so sein wie die Brand Eins.”</a:t>
            </a:r>
          </a:p>
        </p:txBody>
      </p:sp>
    </p:spTree>
    <p:extLst>
      <p:ext uri="{BB962C8B-B14F-4D97-AF65-F5344CB8AC3E}">
        <p14:creationId xmlns:p14="http://schemas.microsoft.com/office/powerpoint/2010/main" val="40485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D05623B1-99A1-4355-8A07-59F21D94E6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144" y="2284521"/>
            <a:ext cx="1043704" cy="268068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FEB1897-1EAA-4F69-8683-2F01D5966F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639" y="1375199"/>
            <a:ext cx="1707346" cy="4481944"/>
          </a:xfrm>
          <a:prstGeom prst="rect">
            <a:avLst/>
          </a:prstGeom>
        </p:spPr>
      </p:pic>
      <p:sp>
        <p:nvSpPr>
          <p:cNvPr id="17" name="Rechteckige Legende 25">
            <a:extLst>
              <a:ext uri="{FF2B5EF4-FFF2-40B4-BE49-F238E27FC236}">
                <a16:creationId xmlns:a16="http://schemas.microsoft.com/office/drawing/2014/main" id="{9EFE7718-5802-4AD8-9519-C33EF5BDB700}"/>
              </a:ext>
            </a:extLst>
          </p:cNvPr>
          <p:cNvSpPr/>
          <p:nvPr/>
        </p:nvSpPr>
        <p:spPr>
          <a:xfrm>
            <a:off x="2905818" y="1048686"/>
            <a:ext cx="1385558" cy="778587"/>
          </a:xfrm>
          <a:prstGeom prst="wedgeRectCallout">
            <a:avLst>
              <a:gd name="adj1" fmla="val 71995"/>
              <a:gd name="adj2" fmla="val 95322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“Eigentlich machen wir das doch schon immer, oder?“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263081" y="5212242"/>
            <a:ext cx="1668162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267490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Relations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C09F9E11-EFFE-4CF4-9720-3890BE7149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027" y="2290374"/>
            <a:ext cx="1025311" cy="265159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0606241-4A77-4195-AEBF-E497ED85AD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231" y="2308662"/>
            <a:ext cx="996162" cy="2615018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E9CEFAE0-9630-4B9A-A2F9-F48B0FEB2F9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663" y="1405478"/>
            <a:ext cx="1721434" cy="4421386"/>
          </a:xfrm>
          <a:prstGeom prst="rect">
            <a:avLst/>
          </a:prstGeom>
        </p:spPr>
      </p:pic>
      <p:sp>
        <p:nvSpPr>
          <p:cNvPr id="20" name="Rechteckige Legende 22">
            <a:extLst>
              <a:ext uri="{FF2B5EF4-FFF2-40B4-BE49-F238E27FC236}">
                <a16:creationId xmlns:a16="http://schemas.microsoft.com/office/drawing/2014/main" id="{407092AF-76C9-460C-A87E-72EED0671346}"/>
              </a:ext>
            </a:extLst>
          </p:cNvPr>
          <p:cNvSpPr/>
          <p:nvPr/>
        </p:nvSpPr>
        <p:spPr>
          <a:xfrm>
            <a:off x="4001958" y="955378"/>
            <a:ext cx="1385558" cy="778587"/>
          </a:xfrm>
          <a:prstGeom prst="wedgeRectCallout">
            <a:avLst>
              <a:gd name="adj1" fmla="val 88259"/>
              <a:gd name="adj2" fmla="val 85169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sz="1150" dirty="0"/>
              <a:t>“Das mit den Kunden muss doch billiger gehen!”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C706B2-3AFB-403D-8D45-5E47177FB7A2}"/>
              </a:ext>
            </a:extLst>
          </p:cNvPr>
          <p:cNvSpPr/>
          <p:nvPr/>
        </p:nvSpPr>
        <p:spPr>
          <a:xfrm>
            <a:off x="5301049" y="5212242"/>
            <a:ext cx="1631092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270282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1524000" y="2308662"/>
            <a:ext cx="9116568" cy="26515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E9CEFAE0-9630-4B9A-A2F9-F48B0FEB2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245" y="2298357"/>
            <a:ext cx="1016215" cy="26100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290374"/>
            <a:ext cx="9144000" cy="265159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44359F0-5FD9-4C60-9EF9-968297B7BD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605" y="2285043"/>
            <a:ext cx="1006411" cy="26694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Und die wollen alle etwas anderes…</a:t>
            </a: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copyright Scompler GmbH (alle Rechte vorbehalten)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6DF3C7-9487-4521-B766-6F89F370307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3" name="Datumsplatzhalter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34D3C6-9516-413D-945D-336F9A494712}" type="datetime2">
              <a:rPr lang="de-DE" smtClean="0"/>
              <a:pPr/>
              <a:t>Sonntag, 1. Juli 2018</a:t>
            </a:fld>
            <a:endParaRPr lang="en-CA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64"/>
          <a:stretch/>
        </p:blipFill>
        <p:spPr>
          <a:xfrm>
            <a:off x="2528050" y="2290763"/>
            <a:ext cx="1050726" cy="268101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5445D2C-BBAC-4AC9-9912-B73B97D7AE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87" y="2297142"/>
            <a:ext cx="1038226" cy="264351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70998961-FAC8-4CB5-86E0-0FB19E405562}"/>
              </a:ext>
            </a:extLst>
          </p:cNvPr>
          <p:cNvSpPr/>
          <p:nvPr/>
        </p:nvSpPr>
        <p:spPr>
          <a:xfrm>
            <a:off x="1546226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Social 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5359847-2A96-44C1-9241-DD84514F3889}"/>
              </a:ext>
            </a:extLst>
          </p:cNvPr>
          <p:cNvSpPr/>
          <p:nvPr/>
        </p:nvSpPr>
        <p:spPr>
          <a:xfrm>
            <a:off x="2556344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9F98CD4-CFAF-47D8-AB55-66662F51192F}"/>
              </a:ext>
            </a:extLst>
          </p:cNvPr>
          <p:cNvSpPr/>
          <p:nvPr/>
        </p:nvSpPr>
        <p:spPr>
          <a:xfrm>
            <a:off x="3571180" y="5213960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Corporate</a:t>
            </a:r>
          </a:p>
          <a:p>
            <a:pPr algn="ctr"/>
            <a:r>
              <a:rPr lang="en-CA" sz="1050" dirty="0">
                <a:solidFill>
                  <a:schemeClr val="bg1"/>
                </a:solidFill>
              </a:rPr>
              <a:t>Publishing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AB7AA7D-DB21-4970-839C-6C68ADC7006F}"/>
              </a:ext>
            </a:extLst>
          </p:cNvPr>
          <p:cNvSpPr/>
          <p:nvPr/>
        </p:nvSpPr>
        <p:spPr>
          <a:xfrm>
            <a:off x="4586015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Public Relations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C706B2-3AFB-403D-8D45-5E47177FB7A2}"/>
              </a:ext>
            </a:extLst>
          </p:cNvPr>
          <p:cNvSpPr/>
          <p:nvPr/>
        </p:nvSpPr>
        <p:spPr>
          <a:xfrm>
            <a:off x="5600851" y="5212242"/>
            <a:ext cx="997176" cy="431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Customer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Service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CB0FCE5-B28F-48F7-B126-960AB9DB675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679" y="1412776"/>
            <a:ext cx="1704008" cy="4406790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56EAC00-23A0-4B18-98E2-13C22D9707F7}"/>
              </a:ext>
            </a:extLst>
          </p:cNvPr>
          <p:cNvSpPr/>
          <p:nvPr/>
        </p:nvSpPr>
        <p:spPr>
          <a:xfrm>
            <a:off x="6301946" y="5212242"/>
            <a:ext cx="1631092" cy="431250"/>
          </a:xfrm>
          <a:prstGeom prst="rect">
            <a:avLst/>
          </a:prstGeom>
          <a:solidFill>
            <a:srgbClr val="F8982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chemeClr val="bg1"/>
                </a:solidFill>
              </a:rPr>
              <a:t>Demand</a:t>
            </a:r>
            <a:br>
              <a:rPr lang="en-CA" sz="1050" dirty="0">
                <a:solidFill>
                  <a:schemeClr val="bg1"/>
                </a:solidFill>
              </a:rPr>
            </a:br>
            <a:r>
              <a:rPr lang="en-CA" sz="1050" dirty="0">
                <a:solidFill>
                  <a:schemeClr val="bg1"/>
                </a:solidFill>
              </a:rPr>
              <a:t>Generation</a:t>
            </a:r>
          </a:p>
        </p:txBody>
      </p:sp>
      <p:sp>
        <p:nvSpPr>
          <p:cNvPr id="32" name="Rechteckige Legende 26">
            <a:extLst>
              <a:ext uri="{FF2B5EF4-FFF2-40B4-BE49-F238E27FC236}">
                <a16:creationId xmlns:a16="http://schemas.microsoft.com/office/drawing/2014/main" id="{72198F33-63D2-475B-901D-0257FFA2BF50}"/>
              </a:ext>
            </a:extLst>
          </p:cNvPr>
          <p:cNvSpPr/>
          <p:nvPr/>
        </p:nvSpPr>
        <p:spPr>
          <a:xfrm>
            <a:off x="7916069" y="821777"/>
            <a:ext cx="1385558" cy="778587"/>
          </a:xfrm>
          <a:prstGeom prst="wedgeRectCallout">
            <a:avLst>
              <a:gd name="adj1" fmla="val -60740"/>
              <a:gd name="adj2" fmla="val 110732"/>
            </a:avLst>
          </a:prstGeom>
          <a:solidFill>
            <a:srgbClr val="ED385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" dirty="0"/>
              <a:t>„Ich brauche 3 Dinge: Leads, Leads und Leads!“</a:t>
            </a:r>
          </a:p>
        </p:txBody>
      </p:sp>
    </p:spTree>
    <p:extLst>
      <p:ext uri="{BB962C8B-B14F-4D97-AF65-F5344CB8AC3E}">
        <p14:creationId xmlns:p14="http://schemas.microsoft.com/office/powerpoint/2010/main" val="425123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Larissa-Design">
  <a:themeElements>
    <a:clrScheme name="Benutzerdefiniert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A3E5"/>
      </a:accent1>
      <a:accent2>
        <a:srgbClr val="000000"/>
      </a:accent2>
      <a:accent3>
        <a:srgbClr val="00A3E5"/>
      </a:accent3>
      <a:accent4>
        <a:srgbClr val="00A3E5"/>
      </a:accent4>
      <a:accent5>
        <a:srgbClr val="00A3E5"/>
      </a:accent5>
      <a:accent6>
        <a:srgbClr val="ED3D61"/>
      </a:accent6>
      <a:hlink>
        <a:srgbClr val="00A3E5"/>
      </a:hlink>
      <a:folHlink>
        <a:srgbClr val="00A3E5"/>
      </a:folHlink>
    </a:clrScheme>
    <a:fontScheme name="Benutzerdefiniert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65000"/>
            </a:schemeClr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12E9EF9D-7388-4D86-90EA-F013DAE57C45}">
  <we:reference id="wa104380645" version="1.0.0.0" store="de-DE" storeType="OMEX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CFA4A0A5-4067-40FB-825D-650716F3C16E}">
  <we:reference id="wa104380121" version="2.0.0.0" store="de-DE" storeType="OMEX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C0B460B-F28E-4D6E-A354-2842EAC0512A}">
  <we:reference id="wa104115467" version="1.0.0.0" store="de-DE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820</Words>
  <Application>Microsoft Office PowerPoint</Application>
  <PresentationFormat>Breitbild</PresentationFormat>
  <Paragraphs>290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Open Sans Semibold</vt:lpstr>
      <vt:lpstr>Lato</vt:lpstr>
      <vt:lpstr>Open Sans</vt:lpstr>
      <vt:lpstr>Calibri Light</vt:lpstr>
      <vt:lpstr>Calibri</vt:lpstr>
      <vt:lpstr>Arial</vt:lpstr>
      <vt:lpstr>Open Sans Light</vt:lpstr>
      <vt:lpstr>Larissa-Design</vt:lpstr>
      <vt:lpstr>PowerPoint-Präsentation</vt:lpstr>
      <vt:lpstr>PowerPoint-Präsentation</vt:lpstr>
      <vt:lpstr>Das Problem: Es gibt nicht nur „ein“ Content Marketing! 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Und die wollen alle etwas anderes…</vt:lpstr>
      <vt:lpstr>So entstehen Silos!</vt:lpstr>
      <vt:lpstr>Jeder kämpft für sich um seine persönlichen KPIs </vt:lpstr>
      <vt:lpstr>Also wie bringen wir da jetzt „Content“ rein?</vt:lpstr>
      <vt:lpstr>Das ist der falsche Ansatz, denn: Alle produzieren ja schon „Content“</vt:lpstr>
      <vt:lpstr>Wir brauchen die verbindende Content Strategie</vt:lpstr>
      <vt:lpstr>Und die sorgt dafür, dass Unternehmensziele gemeinsam verfolgt werden</vt:lpstr>
      <vt:lpstr>Aber wir brauchen auch gemeinsame Content Operations</vt:lpstr>
      <vt:lpstr>Jetzt mit Scompler loslegen!</vt:lpstr>
      <vt:lpstr>Herzlichen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2015-09-09T16:56:28Z</dcterms:created>
  <dcterms:modified xsi:type="dcterms:W3CDTF">2018-07-01T03:10:15Z</dcterms:modified>
</cp:coreProperties>
</file>